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0080625" cy="7559675"/>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120" y="-152"/>
      </p:cViewPr>
      <p:guideLst>
        <p:guide orient="horz" pos="2381"/>
        <p:guide pos="31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27" name="PlaceHolder 2"/>
          <p:cNvSpPr>
            <a:spLocks noGrp="1"/>
          </p:cNvSpPr>
          <p:nvPr>
            <p:ph type="body"/>
          </p:nvPr>
        </p:nvSpPr>
        <p:spPr>
          <a:xfrm>
            <a:off x="504000" y="1823760"/>
            <a:ext cx="9072000" cy="2091240"/>
          </a:xfrm>
          <a:prstGeom prst="rect">
            <a:avLst/>
          </a:prstGeom>
        </p:spPr>
        <p:txBody>
          <a:bodyPr lIns="0" tIns="0" rIns="0" bIns="0"/>
          <a:lstStyle/>
          <a:p>
            <a:endParaRPr/>
          </a:p>
        </p:txBody>
      </p:sp>
      <p:sp>
        <p:nvSpPr>
          <p:cNvPr id="28" name="PlaceHolder 3"/>
          <p:cNvSpPr>
            <a:spLocks noGrp="1"/>
          </p:cNvSpPr>
          <p:nvPr>
            <p:ph type="body"/>
          </p:nvPr>
        </p:nvSpPr>
        <p:spPr>
          <a:xfrm>
            <a:off x="504000" y="4114080"/>
            <a:ext cx="9072000" cy="20912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30"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31"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32" name="PlaceHolder 4"/>
          <p:cNvSpPr>
            <a:spLocks noGrp="1"/>
          </p:cNvSpPr>
          <p:nvPr>
            <p:ph type="body"/>
          </p:nvPr>
        </p:nvSpPr>
        <p:spPr>
          <a:xfrm>
            <a:off x="5152680" y="4114080"/>
            <a:ext cx="4426920" cy="2091240"/>
          </a:xfrm>
          <a:prstGeom prst="rect">
            <a:avLst/>
          </a:prstGeom>
        </p:spPr>
        <p:txBody>
          <a:bodyPr lIns="0" tIns="0" rIns="0" bIns="0"/>
          <a:lstStyle/>
          <a:p>
            <a:endParaRPr/>
          </a:p>
        </p:txBody>
      </p:sp>
      <p:sp>
        <p:nvSpPr>
          <p:cNvPr id="33" name="PlaceHolder 5"/>
          <p:cNvSpPr>
            <a:spLocks noGrp="1"/>
          </p:cNvSpPr>
          <p:nvPr>
            <p:ph type="body"/>
          </p:nvPr>
        </p:nvSpPr>
        <p:spPr>
          <a:xfrm>
            <a:off x="504000" y="4114080"/>
            <a:ext cx="4426920" cy="2091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35" name="PlaceHolder 2"/>
          <p:cNvSpPr>
            <a:spLocks noGrp="1"/>
          </p:cNvSpPr>
          <p:nvPr>
            <p:ph type="body"/>
          </p:nvPr>
        </p:nvSpPr>
        <p:spPr>
          <a:xfrm>
            <a:off x="504000" y="1823760"/>
            <a:ext cx="9072000" cy="4384440"/>
          </a:xfrm>
          <a:prstGeom prst="rect">
            <a:avLst/>
          </a:prstGeom>
        </p:spPr>
        <p:txBody>
          <a:bodyPr lIns="0" tIns="0" rIns="0" bIns="0"/>
          <a:lstStyle/>
          <a:p>
            <a:endParaRPr/>
          </a:p>
        </p:txBody>
      </p:sp>
      <p:sp>
        <p:nvSpPr>
          <p:cNvPr id="36" name="PlaceHolder 3"/>
          <p:cNvSpPr>
            <a:spLocks noGrp="1"/>
          </p:cNvSpPr>
          <p:nvPr>
            <p:ph type="body"/>
          </p:nvPr>
        </p:nvSpPr>
        <p:spPr>
          <a:xfrm>
            <a:off x="504000" y="1823760"/>
            <a:ext cx="9072000" cy="4384440"/>
          </a:xfrm>
          <a:prstGeom prst="rect">
            <a:avLst/>
          </a:prstGeom>
        </p:spPr>
        <p:txBody>
          <a:bodyPr lIns="0" tIns="0" rIns="0" bIns="0"/>
          <a:lstStyle/>
          <a:p>
            <a:endParaRPr/>
          </a:p>
        </p:txBody>
      </p:sp>
      <p:pic>
        <p:nvPicPr>
          <p:cNvPr id="37" name="Picture 36"/>
          <p:cNvPicPr/>
          <p:nvPr/>
        </p:nvPicPr>
        <p:blipFill>
          <a:blip r:embed="rId2" cstate="print"/>
          <a:stretch>
            <a:fillRect/>
          </a:stretch>
        </p:blipFill>
        <p:spPr>
          <a:xfrm>
            <a:off x="2292480" y="1823400"/>
            <a:ext cx="5495040" cy="4384440"/>
          </a:xfrm>
          <a:prstGeom prst="rect">
            <a:avLst/>
          </a:prstGeom>
          <a:ln>
            <a:noFill/>
          </a:ln>
        </p:spPr>
      </p:pic>
      <p:pic>
        <p:nvPicPr>
          <p:cNvPr id="38" name="Picture 37"/>
          <p:cNvPicPr/>
          <p:nvPr/>
        </p:nvPicPr>
        <p:blipFill>
          <a:blip r:embed="rId2" cstate="print"/>
          <a:stretch>
            <a:fillRect/>
          </a:stretch>
        </p:blipFill>
        <p:spPr>
          <a:xfrm>
            <a:off x="2292480" y="1823400"/>
            <a:ext cx="5495040" cy="438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46" name="PlaceHolder 2"/>
          <p:cNvSpPr>
            <a:spLocks noGrp="1"/>
          </p:cNvSpPr>
          <p:nvPr>
            <p:ph type="subTitle"/>
          </p:nvPr>
        </p:nvSpPr>
        <p:spPr>
          <a:xfrm>
            <a:off x="504000" y="1823760"/>
            <a:ext cx="9072000" cy="438480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48" name="PlaceHolder 2"/>
          <p:cNvSpPr>
            <a:spLocks noGrp="1"/>
          </p:cNvSpPr>
          <p:nvPr>
            <p:ph type="body"/>
          </p:nvPr>
        </p:nvSpPr>
        <p:spPr>
          <a:xfrm>
            <a:off x="504000" y="1823760"/>
            <a:ext cx="9072000" cy="43844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50" name="PlaceHolder 2"/>
          <p:cNvSpPr>
            <a:spLocks noGrp="1"/>
          </p:cNvSpPr>
          <p:nvPr>
            <p:ph type="body"/>
          </p:nvPr>
        </p:nvSpPr>
        <p:spPr>
          <a:xfrm>
            <a:off x="504000" y="1823760"/>
            <a:ext cx="4426920" cy="4384440"/>
          </a:xfrm>
          <a:prstGeom prst="rect">
            <a:avLst/>
          </a:prstGeom>
        </p:spPr>
        <p:txBody>
          <a:bodyPr lIns="0" tIns="0" rIns="0" bIns="0"/>
          <a:lstStyle/>
          <a:p>
            <a:endParaRPr/>
          </a:p>
        </p:txBody>
      </p:sp>
      <p:sp>
        <p:nvSpPr>
          <p:cNvPr id="51" name="PlaceHolder 3"/>
          <p:cNvSpPr>
            <a:spLocks noGrp="1"/>
          </p:cNvSpPr>
          <p:nvPr>
            <p:ph type="body"/>
          </p:nvPr>
        </p:nvSpPr>
        <p:spPr>
          <a:xfrm>
            <a:off x="5152680" y="1823760"/>
            <a:ext cx="4426920" cy="43844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04000" y="288000"/>
            <a:ext cx="7020000" cy="57873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55"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56" name="PlaceHolder 3"/>
          <p:cNvSpPr>
            <a:spLocks noGrp="1"/>
          </p:cNvSpPr>
          <p:nvPr>
            <p:ph type="body"/>
          </p:nvPr>
        </p:nvSpPr>
        <p:spPr>
          <a:xfrm>
            <a:off x="504000" y="4114080"/>
            <a:ext cx="4426920" cy="2091240"/>
          </a:xfrm>
          <a:prstGeom prst="rect">
            <a:avLst/>
          </a:prstGeom>
        </p:spPr>
        <p:txBody>
          <a:bodyPr lIns="0" tIns="0" rIns="0" bIns="0"/>
          <a:lstStyle/>
          <a:p>
            <a:endParaRPr/>
          </a:p>
        </p:txBody>
      </p:sp>
      <p:sp>
        <p:nvSpPr>
          <p:cNvPr id="57" name="PlaceHolder 4"/>
          <p:cNvSpPr>
            <a:spLocks noGrp="1"/>
          </p:cNvSpPr>
          <p:nvPr>
            <p:ph type="body"/>
          </p:nvPr>
        </p:nvSpPr>
        <p:spPr>
          <a:xfrm>
            <a:off x="5152680" y="1823760"/>
            <a:ext cx="4426920" cy="43844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6" name="PlaceHolder 2"/>
          <p:cNvSpPr>
            <a:spLocks noGrp="1"/>
          </p:cNvSpPr>
          <p:nvPr>
            <p:ph type="subTitle"/>
          </p:nvPr>
        </p:nvSpPr>
        <p:spPr>
          <a:xfrm>
            <a:off x="504000" y="1823760"/>
            <a:ext cx="9072000" cy="438480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59" name="PlaceHolder 2"/>
          <p:cNvSpPr>
            <a:spLocks noGrp="1"/>
          </p:cNvSpPr>
          <p:nvPr>
            <p:ph type="body"/>
          </p:nvPr>
        </p:nvSpPr>
        <p:spPr>
          <a:xfrm>
            <a:off x="504000" y="1823760"/>
            <a:ext cx="4426920" cy="4384440"/>
          </a:xfrm>
          <a:prstGeom prst="rect">
            <a:avLst/>
          </a:prstGeom>
        </p:spPr>
        <p:txBody>
          <a:bodyPr lIns="0" tIns="0" rIns="0" bIns="0"/>
          <a:lstStyle/>
          <a:p>
            <a:endParaRPr/>
          </a:p>
        </p:txBody>
      </p:sp>
      <p:sp>
        <p:nvSpPr>
          <p:cNvPr id="60"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61" name="PlaceHolder 4"/>
          <p:cNvSpPr>
            <a:spLocks noGrp="1"/>
          </p:cNvSpPr>
          <p:nvPr>
            <p:ph type="body"/>
          </p:nvPr>
        </p:nvSpPr>
        <p:spPr>
          <a:xfrm>
            <a:off x="5152680" y="4114080"/>
            <a:ext cx="4426920" cy="20912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63"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64"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65" name="PlaceHolder 4"/>
          <p:cNvSpPr>
            <a:spLocks noGrp="1"/>
          </p:cNvSpPr>
          <p:nvPr>
            <p:ph type="body"/>
          </p:nvPr>
        </p:nvSpPr>
        <p:spPr>
          <a:xfrm>
            <a:off x="504000" y="4114080"/>
            <a:ext cx="9072000" cy="20912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67" name="PlaceHolder 2"/>
          <p:cNvSpPr>
            <a:spLocks noGrp="1"/>
          </p:cNvSpPr>
          <p:nvPr>
            <p:ph type="body"/>
          </p:nvPr>
        </p:nvSpPr>
        <p:spPr>
          <a:xfrm>
            <a:off x="504000" y="1823760"/>
            <a:ext cx="9072000" cy="2091240"/>
          </a:xfrm>
          <a:prstGeom prst="rect">
            <a:avLst/>
          </a:prstGeom>
        </p:spPr>
        <p:txBody>
          <a:bodyPr lIns="0" tIns="0" rIns="0" bIns="0"/>
          <a:lstStyle/>
          <a:p>
            <a:endParaRPr/>
          </a:p>
        </p:txBody>
      </p:sp>
      <p:sp>
        <p:nvSpPr>
          <p:cNvPr id="68" name="PlaceHolder 3"/>
          <p:cNvSpPr>
            <a:spLocks noGrp="1"/>
          </p:cNvSpPr>
          <p:nvPr>
            <p:ph type="body"/>
          </p:nvPr>
        </p:nvSpPr>
        <p:spPr>
          <a:xfrm>
            <a:off x="504000" y="4114080"/>
            <a:ext cx="9072000" cy="20912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70"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71"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72" name="PlaceHolder 4"/>
          <p:cNvSpPr>
            <a:spLocks noGrp="1"/>
          </p:cNvSpPr>
          <p:nvPr>
            <p:ph type="body"/>
          </p:nvPr>
        </p:nvSpPr>
        <p:spPr>
          <a:xfrm>
            <a:off x="5152680" y="4114080"/>
            <a:ext cx="4426920" cy="2091240"/>
          </a:xfrm>
          <a:prstGeom prst="rect">
            <a:avLst/>
          </a:prstGeom>
        </p:spPr>
        <p:txBody>
          <a:bodyPr lIns="0" tIns="0" rIns="0" bIns="0"/>
          <a:lstStyle/>
          <a:p>
            <a:endParaRPr/>
          </a:p>
        </p:txBody>
      </p:sp>
      <p:sp>
        <p:nvSpPr>
          <p:cNvPr id="73" name="PlaceHolder 5"/>
          <p:cNvSpPr>
            <a:spLocks noGrp="1"/>
          </p:cNvSpPr>
          <p:nvPr>
            <p:ph type="body"/>
          </p:nvPr>
        </p:nvSpPr>
        <p:spPr>
          <a:xfrm>
            <a:off x="504000" y="4114080"/>
            <a:ext cx="4426920" cy="20912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75" name="PlaceHolder 2"/>
          <p:cNvSpPr>
            <a:spLocks noGrp="1"/>
          </p:cNvSpPr>
          <p:nvPr>
            <p:ph type="body"/>
          </p:nvPr>
        </p:nvSpPr>
        <p:spPr>
          <a:xfrm>
            <a:off x="504000" y="1823760"/>
            <a:ext cx="9072000" cy="4384440"/>
          </a:xfrm>
          <a:prstGeom prst="rect">
            <a:avLst/>
          </a:prstGeom>
        </p:spPr>
        <p:txBody>
          <a:bodyPr lIns="0" tIns="0" rIns="0" bIns="0"/>
          <a:lstStyle/>
          <a:p>
            <a:endParaRPr/>
          </a:p>
        </p:txBody>
      </p:sp>
      <p:sp>
        <p:nvSpPr>
          <p:cNvPr id="76" name="PlaceHolder 3"/>
          <p:cNvSpPr>
            <a:spLocks noGrp="1"/>
          </p:cNvSpPr>
          <p:nvPr>
            <p:ph type="body"/>
          </p:nvPr>
        </p:nvSpPr>
        <p:spPr>
          <a:xfrm>
            <a:off x="504000" y="1823760"/>
            <a:ext cx="9072000" cy="4384440"/>
          </a:xfrm>
          <a:prstGeom prst="rect">
            <a:avLst/>
          </a:prstGeom>
        </p:spPr>
        <p:txBody>
          <a:bodyPr lIns="0" tIns="0" rIns="0" bIns="0"/>
          <a:lstStyle/>
          <a:p>
            <a:endParaRPr/>
          </a:p>
        </p:txBody>
      </p:sp>
      <p:pic>
        <p:nvPicPr>
          <p:cNvPr id="77" name="Picture 76"/>
          <p:cNvPicPr/>
          <p:nvPr/>
        </p:nvPicPr>
        <p:blipFill>
          <a:blip r:embed="rId2" cstate="print"/>
          <a:stretch>
            <a:fillRect/>
          </a:stretch>
        </p:blipFill>
        <p:spPr>
          <a:xfrm>
            <a:off x="2292480" y="1823400"/>
            <a:ext cx="5495040" cy="4384440"/>
          </a:xfrm>
          <a:prstGeom prst="rect">
            <a:avLst/>
          </a:prstGeom>
          <a:ln>
            <a:noFill/>
          </a:ln>
        </p:spPr>
      </p:pic>
      <p:pic>
        <p:nvPicPr>
          <p:cNvPr id="78" name="Picture 77"/>
          <p:cNvPicPr/>
          <p:nvPr/>
        </p:nvPicPr>
        <p:blipFill>
          <a:blip r:embed="rId2" cstate="print"/>
          <a:stretch>
            <a:fillRect/>
          </a:stretch>
        </p:blipFill>
        <p:spPr>
          <a:xfrm>
            <a:off x="2292480" y="1823400"/>
            <a:ext cx="5495040" cy="43844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8" name="PlaceHolder 2"/>
          <p:cNvSpPr>
            <a:spLocks noGrp="1"/>
          </p:cNvSpPr>
          <p:nvPr>
            <p:ph type="body"/>
          </p:nvPr>
        </p:nvSpPr>
        <p:spPr>
          <a:xfrm>
            <a:off x="504000" y="1823760"/>
            <a:ext cx="9072000" cy="43844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10" name="PlaceHolder 2"/>
          <p:cNvSpPr>
            <a:spLocks noGrp="1"/>
          </p:cNvSpPr>
          <p:nvPr>
            <p:ph type="body"/>
          </p:nvPr>
        </p:nvSpPr>
        <p:spPr>
          <a:xfrm>
            <a:off x="504000" y="1823760"/>
            <a:ext cx="4426920" cy="4384440"/>
          </a:xfrm>
          <a:prstGeom prst="rect">
            <a:avLst/>
          </a:prstGeom>
        </p:spPr>
        <p:txBody>
          <a:bodyPr lIns="0" tIns="0" rIns="0" bIns="0"/>
          <a:lstStyle/>
          <a:p>
            <a:endParaRPr/>
          </a:p>
        </p:txBody>
      </p:sp>
      <p:sp>
        <p:nvSpPr>
          <p:cNvPr id="11" name="PlaceHolder 3"/>
          <p:cNvSpPr>
            <a:spLocks noGrp="1"/>
          </p:cNvSpPr>
          <p:nvPr>
            <p:ph type="body"/>
          </p:nvPr>
        </p:nvSpPr>
        <p:spPr>
          <a:xfrm>
            <a:off x="5152680" y="1823760"/>
            <a:ext cx="4426920" cy="438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88000"/>
            <a:ext cx="7020000" cy="5787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15"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16" name="PlaceHolder 3"/>
          <p:cNvSpPr>
            <a:spLocks noGrp="1"/>
          </p:cNvSpPr>
          <p:nvPr>
            <p:ph type="body"/>
          </p:nvPr>
        </p:nvSpPr>
        <p:spPr>
          <a:xfrm>
            <a:off x="504000" y="4114080"/>
            <a:ext cx="4426920" cy="2091240"/>
          </a:xfrm>
          <a:prstGeom prst="rect">
            <a:avLst/>
          </a:prstGeom>
        </p:spPr>
        <p:txBody>
          <a:bodyPr lIns="0" tIns="0" rIns="0" bIns="0"/>
          <a:lstStyle/>
          <a:p>
            <a:endParaRPr/>
          </a:p>
        </p:txBody>
      </p:sp>
      <p:sp>
        <p:nvSpPr>
          <p:cNvPr id="17" name="PlaceHolder 4"/>
          <p:cNvSpPr>
            <a:spLocks noGrp="1"/>
          </p:cNvSpPr>
          <p:nvPr>
            <p:ph type="body"/>
          </p:nvPr>
        </p:nvSpPr>
        <p:spPr>
          <a:xfrm>
            <a:off x="5152680" y="1823760"/>
            <a:ext cx="4426920" cy="438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19" name="PlaceHolder 2"/>
          <p:cNvSpPr>
            <a:spLocks noGrp="1"/>
          </p:cNvSpPr>
          <p:nvPr>
            <p:ph type="body"/>
          </p:nvPr>
        </p:nvSpPr>
        <p:spPr>
          <a:xfrm>
            <a:off x="504000" y="1823760"/>
            <a:ext cx="4426920" cy="4384440"/>
          </a:xfrm>
          <a:prstGeom prst="rect">
            <a:avLst/>
          </a:prstGeom>
        </p:spPr>
        <p:txBody>
          <a:bodyPr lIns="0" tIns="0" rIns="0" bIns="0"/>
          <a:lstStyle/>
          <a:p>
            <a:endParaRPr/>
          </a:p>
        </p:txBody>
      </p:sp>
      <p:sp>
        <p:nvSpPr>
          <p:cNvPr id="20"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21" name="PlaceHolder 4"/>
          <p:cNvSpPr>
            <a:spLocks noGrp="1"/>
          </p:cNvSpPr>
          <p:nvPr>
            <p:ph type="body"/>
          </p:nvPr>
        </p:nvSpPr>
        <p:spPr>
          <a:xfrm>
            <a:off x="5152680" y="4114080"/>
            <a:ext cx="4426920" cy="20912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88000"/>
            <a:ext cx="7020000" cy="1248480"/>
          </a:xfrm>
          <a:prstGeom prst="rect">
            <a:avLst/>
          </a:prstGeom>
        </p:spPr>
        <p:txBody>
          <a:bodyPr lIns="0" tIns="0" rIns="0" bIns="0" anchor="ctr"/>
          <a:lstStyle/>
          <a:p>
            <a:endParaRPr/>
          </a:p>
        </p:txBody>
      </p:sp>
      <p:sp>
        <p:nvSpPr>
          <p:cNvPr id="23" name="PlaceHolder 2"/>
          <p:cNvSpPr>
            <a:spLocks noGrp="1"/>
          </p:cNvSpPr>
          <p:nvPr>
            <p:ph type="body"/>
          </p:nvPr>
        </p:nvSpPr>
        <p:spPr>
          <a:xfrm>
            <a:off x="504000" y="1823760"/>
            <a:ext cx="4426920" cy="2091240"/>
          </a:xfrm>
          <a:prstGeom prst="rect">
            <a:avLst/>
          </a:prstGeom>
        </p:spPr>
        <p:txBody>
          <a:bodyPr lIns="0" tIns="0" rIns="0" bIns="0"/>
          <a:lstStyle/>
          <a:p>
            <a:endParaRPr/>
          </a:p>
        </p:txBody>
      </p:sp>
      <p:sp>
        <p:nvSpPr>
          <p:cNvPr id="24" name="PlaceHolder 3"/>
          <p:cNvSpPr>
            <a:spLocks noGrp="1"/>
          </p:cNvSpPr>
          <p:nvPr>
            <p:ph type="body"/>
          </p:nvPr>
        </p:nvSpPr>
        <p:spPr>
          <a:xfrm>
            <a:off x="5152680" y="1823760"/>
            <a:ext cx="4426920" cy="2091240"/>
          </a:xfrm>
          <a:prstGeom prst="rect">
            <a:avLst/>
          </a:prstGeom>
        </p:spPr>
        <p:txBody>
          <a:bodyPr lIns="0" tIns="0" rIns="0" bIns="0"/>
          <a:lstStyle/>
          <a:p>
            <a:endParaRPr/>
          </a:p>
        </p:txBody>
      </p:sp>
      <p:sp>
        <p:nvSpPr>
          <p:cNvPr id="25" name="PlaceHolder 4"/>
          <p:cNvSpPr>
            <a:spLocks noGrp="1"/>
          </p:cNvSpPr>
          <p:nvPr>
            <p:ph type="body"/>
          </p:nvPr>
        </p:nvSpPr>
        <p:spPr>
          <a:xfrm>
            <a:off x="504000" y="4114080"/>
            <a:ext cx="9072000" cy="20912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a:latin typeface="Arial"/>
              </a:rPr>
              <a:t>Click to edit the title text format</a:t>
            </a:r>
            <a:endParaRP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a:latin typeface="Times New Roman"/>
              </a:rPr>
              <a:t>&lt;date/time&gt;</a:t>
            </a:r>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a:latin typeface="Times New Roman"/>
              </a:rPr>
              <a:t>&lt;footer&gt;</a:t>
            </a:r>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A0BC164C-6729-44BE-8F4E-27B75D3C61E2}" type="slidenum">
              <a:rPr lang="en-US" sz="1400">
                <a:latin typeface="Times New Roman"/>
              </a:rPr>
              <a:pPr algn="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p:cNvPicPr/>
          <p:nvPr/>
        </p:nvPicPr>
        <p:blipFill>
          <a:blip r:embed="rId14" cstate="print"/>
          <a:stretch>
            <a:fillRect/>
          </a:stretch>
        </p:blipFill>
        <p:spPr>
          <a:xfrm>
            <a:off x="-58320" y="108000"/>
            <a:ext cx="7794360" cy="1607400"/>
          </a:xfrm>
          <a:prstGeom prst="rect">
            <a:avLst/>
          </a:prstGeom>
          <a:ln>
            <a:noFill/>
          </a:ln>
        </p:spPr>
      </p:pic>
      <p:sp>
        <p:nvSpPr>
          <p:cNvPr id="40" name="PlaceHolder 1"/>
          <p:cNvSpPr>
            <a:spLocks noGrp="1"/>
          </p:cNvSpPr>
          <p:nvPr>
            <p:ph type="title"/>
          </p:nvPr>
        </p:nvSpPr>
        <p:spPr>
          <a:xfrm>
            <a:off x="504000" y="288000"/>
            <a:ext cx="7020000" cy="1248120"/>
          </a:xfrm>
          <a:prstGeom prst="rect">
            <a:avLst/>
          </a:prstGeom>
        </p:spPr>
        <p:txBody>
          <a:bodyPr lIns="0" tIns="0" rIns="0" bIns="0" anchor="ctr"/>
          <a:lstStyle/>
          <a:p>
            <a:r>
              <a:rPr lang="en-US" sz="4480">
                <a:latin typeface="Arial"/>
              </a:rPr>
              <a:t>Click to edit the title text format</a:t>
            </a:r>
            <a:endParaRPr/>
          </a:p>
        </p:txBody>
      </p:sp>
      <p:sp>
        <p:nvSpPr>
          <p:cNvPr id="41" name="PlaceHolder 2"/>
          <p:cNvSpPr>
            <a:spLocks noGrp="1"/>
          </p:cNvSpPr>
          <p:nvPr>
            <p:ph type="body"/>
          </p:nvPr>
        </p:nvSpPr>
        <p:spPr>
          <a:xfrm>
            <a:off x="504000" y="1823760"/>
            <a:ext cx="9072000" cy="4384440"/>
          </a:xfrm>
          <a:prstGeom prst="rect">
            <a:avLst/>
          </a:prstGeom>
        </p:spPr>
        <p:txBody>
          <a:bodyPr lIns="0" tIns="0" rIns="0" bIns="0"/>
          <a:lstStyle/>
          <a:p>
            <a:pPr>
              <a:buSzPct val="45000"/>
              <a:buFont typeface="StarSymbol"/>
              <a:buChar char=""/>
            </a:pPr>
            <a:r>
              <a:rPr lang="en-US" sz="3470">
                <a:latin typeface="Arial"/>
              </a:rPr>
              <a:t>Click to edit the outline text format</a:t>
            </a:r>
            <a:endParaRPr/>
          </a:p>
          <a:p>
            <a:pPr lvl="1">
              <a:buSzPct val="75000"/>
              <a:buFont typeface="StarSymbol"/>
              <a:buChar char=""/>
            </a:pPr>
            <a:r>
              <a:rPr lang="en-US" sz="3040">
                <a:latin typeface="Arial"/>
              </a:rPr>
              <a:t>Second Outline Level</a:t>
            </a:r>
            <a:endParaRPr/>
          </a:p>
          <a:p>
            <a:pPr lvl="2">
              <a:buSzPct val="45000"/>
              <a:buFont typeface="StarSymbol"/>
              <a:buChar char=""/>
            </a:pPr>
            <a:r>
              <a:rPr lang="en-US" sz="2600">
                <a:latin typeface="Arial"/>
              </a:rPr>
              <a:t>Third Outline Level</a:t>
            </a:r>
            <a:endParaRPr/>
          </a:p>
          <a:p>
            <a:pPr lvl="3">
              <a:buSzPct val="75000"/>
              <a:buFont typeface="StarSymbol"/>
              <a:buChar char=""/>
            </a:pPr>
            <a:r>
              <a:rPr lang="en-US" sz="2170">
                <a:latin typeface="Arial"/>
              </a:rPr>
              <a:t>Fourth Outline Level</a:t>
            </a:r>
            <a:endParaRPr/>
          </a:p>
          <a:p>
            <a:pPr lvl="4">
              <a:buSzPct val="45000"/>
              <a:buFont typeface="StarSymbol"/>
              <a:buChar char=""/>
            </a:pPr>
            <a:r>
              <a:rPr lang="en-US" sz="2170">
                <a:latin typeface="Arial"/>
              </a:rPr>
              <a:t>Fifth Outline Level</a:t>
            </a:r>
            <a:endParaRPr/>
          </a:p>
          <a:p>
            <a:pPr lvl="5">
              <a:buSzPct val="45000"/>
              <a:buFont typeface="StarSymbol"/>
              <a:buChar char=""/>
            </a:pPr>
            <a:r>
              <a:rPr lang="en-US" sz="2170">
                <a:latin typeface="Arial"/>
              </a:rPr>
              <a:t>Sixth Outline Level</a:t>
            </a:r>
            <a:endParaRPr/>
          </a:p>
          <a:p>
            <a:pPr lvl="6">
              <a:buSzPct val="45000"/>
              <a:buFont typeface="StarSymbol"/>
              <a:buChar char=""/>
            </a:pPr>
            <a:r>
              <a:rPr lang="en-US" sz="2170">
                <a:latin typeface="Arial"/>
              </a:rPr>
              <a:t>Seventh Outline Level</a:t>
            </a:r>
            <a:endParaRPr/>
          </a:p>
        </p:txBody>
      </p:sp>
      <p:sp>
        <p:nvSpPr>
          <p:cNvPr id="42" name="PlaceHolder 3"/>
          <p:cNvSpPr>
            <a:spLocks noGrp="1"/>
          </p:cNvSpPr>
          <p:nvPr>
            <p:ph type="dt"/>
          </p:nvPr>
        </p:nvSpPr>
        <p:spPr>
          <a:xfrm>
            <a:off x="504000" y="6886440"/>
            <a:ext cx="2348280" cy="520920"/>
          </a:xfrm>
          <a:prstGeom prst="rect">
            <a:avLst/>
          </a:prstGeom>
        </p:spPr>
        <p:txBody>
          <a:bodyPr lIns="0" tIns="0" rIns="0" bIns="0"/>
          <a:lstStyle/>
          <a:p>
            <a:r>
              <a:rPr lang="en-US" sz="1400">
                <a:latin typeface="Times New Roman"/>
              </a:rPr>
              <a:t>&lt;date/time&gt;</a:t>
            </a:r>
            <a:endParaRPr/>
          </a:p>
        </p:txBody>
      </p:sp>
      <p:sp>
        <p:nvSpPr>
          <p:cNvPr id="43" name="PlaceHolder 4"/>
          <p:cNvSpPr>
            <a:spLocks noGrp="1"/>
          </p:cNvSpPr>
          <p:nvPr>
            <p:ph type="ftr"/>
          </p:nvPr>
        </p:nvSpPr>
        <p:spPr>
          <a:xfrm>
            <a:off x="3447000" y="6886440"/>
            <a:ext cx="3195000" cy="520920"/>
          </a:xfrm>
          <a:prstGeom prst="rect">
            <a:avLst/>
          </a:prstGeom>
        </p:spPr>
        <p:txBody>
          <a:bodyPr lIns="0" tIns="0" rIns="0" bIns="0"/>
          <a:lstStyle/>
          <a:p>
            <a:pPr algn="ctr"/>
            <a:r>
              <a:rPr lang="en-US" sz="1400">
                <a:latin typeface="Times New Roman"/>
              </a:rPr>
              <a:t>&lt;footer&gt;</a:t>
            </a:r>
            <a:endParaRPr/>
          </a:p>
        </p:txBody>
      </p:sp>
      <p:sp>
        <p:nvSpPr>
          <p:cNvPr id="44" name="PlaceHolder 5"/>
          <p:cNvSpPr>
            <a:spLocks noGrp="1"/>
          </p:cNvSpPr>
          <p:nvPr>
            <p:ph type="sldNum"/>
          </p:nvPr>
        </p:nvSpPr>
        <p:spPr>
          <a:xfrm>
            <a:off x="7227000" y="6886440"/>
            <a:ext cx="2348280" cy="520920"/>
          </a:xfrm>
          <a:prstGeom prst="rect">
            <a:avLst/>
          </a:prstGeom>
        </p:spPr>
        <p:txBody>
          <a:bodyPr lIns="0" tIns="0" rIns="0" bIns="0"/>
          <a:lstStyle/>
          <a:p>
            <a:pPr algn="r"/>
            <a:fld id="{2D08F7A5-563B-49F9-A654-9479ACED19A1}" type="slidenum">
              <a:rPr lang="en-US" sz="1400">
                <a:latin typeface="Times New Roman"/>
              </a:rPr>
              <a:pPr algn="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FUNDamentals</a:t>
            </a:r>
            <a:endParaRPr/>
          </a:p>
        </p:txBody>
      </p:sp>
      <p:sp>
        <p:nvSpPr>
          <p:cNvPr id="80" name="TextShape 2"/>
          <p:cNvSpPr txBox="1"/>
          <p:nvPr/>
        </p:nvSpPr>
        <p:spPr>
          <a:xfrm>
            <a:off x="504000" y="1823760"/>
            <a:ext cx="9072000" cy="4384440"/>
          </a:xfrm>
          <a:prstGeom prst="rect">
            <a:avLst/>
          </a:prstGeom>
        </p:spPr>
        <p:txBody>
          <a:bodyPr lIns="0" tIns="0" rIns="0" bIns="0" anchor="ctr"/>
          <a:lstStyle/>
          <a:p>
            <a:pPr algn="ctr"/>
            <a:r>
              <a:rPr lang="en-US" sz="3200" i="1">
                <a:latin typeface="Arial"/>
              </a:rPr>
              <a:t>Improving your grant-writing skills to give funders the information they want and increase your chances of receiving the money you need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3" name="TextShape 1"/>
          <p:cNvSpPr txBox="1"/>
          <p:nvPr/>
        </p:nvSpPr>
        <p:spPr>
          <a:xfrm>
            <a:off x="504000" y="288000"/>
            <a:ext cx="7020000" cy="1248120"/>
          </a:xfrm>
          <a:prstGeom prst="rect">
            <a:avLst/>
          </a:prstGeom>
        </p:spPr>
        <p:txBody>
          <a:bodyPr lIns="0" tIns="0" rIns="0" bIns="0" anchor="ctr"/>
          <a:lstStyle/>
          <a:p>
            <a:r>
              <a:rPr lang="en-US" sz="4480">
                <a:latin typeface="Arial"/>
              </a:rPr>
              <a:t>Organize</a:t>
            </a:r>
            <a:endParaRPr/>
          </a:p>
        </p:txBody>
      </p:sp>
      <p:sp>
        <p:nvSpPr>
          <p:cNvPr id="104" name="TextShape 2"/>
          <p:cNvSpPr txBox="1"/>
          <p:nvPr/>
        </p:nvSpPr>
        <p:spPr>
          <a:xfrm>
            <a:off x="365760" y="1675080"/>
            <a:ext cx="8412480" cy="4725720"/>
          </a:xfrm>
          <a:prstGeom prst="rect">
            <a:avLst/>
          </a:prstGeom>
          <a:solidFill>
            <a:schemeClr val="bg2">
              <a:alpha val="53000"/>
            </a:schemeClr>
          </a:solidFill>
        </p:spPr>
        <p:txBody>
          <a:bodyPr lIns="0" tIns="0" rIns="0" bIns="0" anchor="ctr"/>
          <a:lstStyle/>
          <a:p>
            <a:r>
              <a:rPr lang="en-US" sz="2400" dirty="0">
                <a:latin typeface="Arial"/>
              </a:rPr>
              <a:t>1. Collect all standardized and “boilerplate” information required. Double check it.
</a:t>
            </a:r>
            <a:endParaRPr dirty="0"/>
          </a:p>
          <a:p>
            <a:r>
              <a:rPr lang="en-US" sz="2400" dirty="0">
                <a:latin typeface="Arial"/>
              </a:rPr>
              <a:t>2. Collect research, evidence, data, numbers, facts, figures, etc. related to your proposal.
</a:t>
            </a:r>
            <a:endParaRPr dirty="0"/>
          </a:p>
          <a:p>
            <a:r>
              <a:rPr lang="en-US" sz="2400" dirty="0">
                <a:latin typeface="Arial"/>
              </a:rPr>
              <a:t>3. Create an outline of your proposed project.
</a:t>
            </a:r>
            <a:endParaRPr dirty="0"/>
          </a:p>
          <a:p>
            <a:r>
              <a:rPr lang="en-US" sz="2400" dirty="0">
                <a:latin typeface="Arial"/>
              </a:rPr>
              <a:t>4. Construct a credible and realistic timeline.
</a:t>
            </a:r>
            <a:endParaRPr dirty="0"/>
          </a:p>
          <a:p>
            <a:r>
              <a:rPr lang="en-US" sz="2400" dirty="0">
                <a:latin typeface="Arial"/>
              </a:rPr>
              <a:t>5. Check and double check your budget.</a:t>
            </a:r>
            <a:endParaRPr dirty="0"/>
          </a:p>
          <a:p>
            <a:pPr algn="ct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5"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State the Obvious</a:t>
            </a:r>
            <a:endParaRPr/>
          </a:p>
        </p:txBody>
      </p:sp>
      <p:sp>
        <p:nvSpPr>
          <p:cNvPr id="106" name="TextShape 2"/>
          <p:cNvSpPr txBox="1"/>
          <p:nvPr/>
        </p:nvSpPr>
        <p:spPr>
          <a:xfrm>
            <a:off x="0" y="1645920"/>
            <a:ext cx="9966960" cy="2515320"/>
          </a:xfrm>
          <a:prstGeom prst="rect">
            <a:avLst/>
          </a:prstGeom>
          <a:solidFill>
            <a:schemeClr val="tx2">
              <a:lumMod val="20000"/>
              <a:lumOff val="80000"/>
              <a:alpha val="54000"/>
            </a:schemeClr>
          </a:solidFill>
        </p:spPr>
        <p:txBody>
          <a:bodyPr lIns="0" tIns="0" rIns="0" bIns="0" anchor="ctr"/>
          <a:lstStyle/>
          <a:p>
            <a:r>
              <a:rPr lang="en-US" sz="2400" dirty="0">
                <a:latin typeface="Arial"/>
              </a:rPr>
              <a:t>1. Ask yourself: 
	“What am I expecting them to 	know or assume?”</a:t>
            </a:r>
            <a:endParaRPr dirty="0"/>
          </a:p>
          <a:p>
            <a:r>
              <a:rPr lang="en-US" sz="2400" dirty="0">
                <a:latin typeface="Arial"/>
              </a:rPr>
              <a:t>
2. Try inserting helper phrases: 
	“By doing x, we intend to gain 	y.” 
	“If we perform task A, it will result in B.”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7"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Overcommunicate</a:t>
            </a:r>
            <a:endParaRPr/>
          </a:p>
        </p:txBody>
      </p:sp>
      <p:sp>
        <p:nvSpPr>
          <p:cNvPr id="108" name="TextShape 2"/>
          <p:cNvSpPr txBox="1"/>
          <p:nvPr/>
        </p:nvSpPr>
        <p:spPr>
          <a:xfrm>
            <a:off x="365760" y="1675080"/>
            <a:ext cx="8412480" cy="4725720"/>
          </a:xfrm>
          <a:prstGeom prst="rect">
            <a:avLst/>
          </a:prstGeom>
          <a:solidFill>
            <a:schemeClr val="bg1">
              <a:alpha val="46000"/>
            </a:schemeClr>
          </a:solidFill>
        </p:spPr>
        <p:txBody>
          <a:bodyPr lIns="0" tIns="0" rIns="0" bIns="0" anchor="ctr"/>
          <a:lstStyle/>
          <a:p>
            <a:r>
              <a:rPr lang="en-US" sz="2400" dirty="0">
                <a:latin typeface="Arial"/>
              </a:rPr>
              <a:t>1. Look for missing details: Dates, times, numbers of participants, populations, geographic locations, etc.
</a:t>
            </a:r>
            <a:endParaRPr dirty="0"/>
          </a:p>
          <a:p>
            <a:r>
              <a:rPr lang="en-US" sz="2400" dirty="0">
                <a:latin typeface="Arial"/>
              </a:rPr>
              <a:t>2. Insert “mirror language” to help make your case.
</a:t>
            </a:r>
            <a:endParaRPr dirty="0"/>
          </a:p>
          <a:p>
            <a:r>
              <a:rPr lang="en-US" sz="2400" dirty="0">
                <a:latin typeface="Arial"/>
              </a:rPr>
              <a:t>3. Follow your own trail. Did you leave enough breadcrumbs?
</a:t>
            </a:r>
            <a:endParaRPr dirty="0"/>
          </a:p>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#2</a:t>
            </a:r>
            <a:endParaRPr/>
          </a:p>
        </p:txBody>
      </p:sp>
      <p:sp>
        <p:nvSpPr>
          <p:cNvPr id="110" name="TextShape 2"/>
          <p:cNvSpPr txBox="1"/>
          <p:nvPr/>
        </p:nvSpPr>
        <p:spPr>
          <a:xfrm>
            <a:off x="548640" y="2011680"/>
            <a:ext cx="8961120" cy="2050560"/>
          </a:xfrm>
          <a:prstGeom prst="rect">
            <a:avLst/>
          </a:prstGeom>
        </p:spPr>
        <p:txBody>
          <a:bodyPr lIns="90000" tIns="45000" rIns="90000" bIns="45000"/>
          <a:lstStyle/>
          <a:p>
            <a:r>
              <a:rPr lang="en-US" sz="2800" b="1">
                <a:latin typeface="Arial"/>
              </a:rPr>
              <a:t>Compare and Contrast</a:t>
            </a:r>
            <a:endParaRPr/>
          </a:p>
          <a:p>
            <a:endParaRPr/>
          </a:p>
          <a:p>
            <a:r>
              <a:rPr lang="en-US" sz="2200" b="1">
                <a:latin typeface="Arial"/>
              </a:rPr>
              <a:t>Which of the following applications shows a more effective use of the 3 O's?</a:t>
            </a:r>
            <a:endParaRPr/>
          </a:p>
          <a:p>
            <a:r>
              <a:rPr lang="en-US" sz="2200" b="1">
                <a:latin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#2</a:t>
            </a:r>
            <a:endParaRPr/>
          </a:p>
        </p:txBody>
      </p:sp>
      <p:sp>
        <p:nvSpPr>
          <p:cNvPr id="112" name="TextShape 2"/>
          <p:cNvSpPr txBox="1"/>
          <p:nvPr/>
        </p:nvSpPr>
        <p:spPr>
          <a:xfrm>
            <a:off x="548640" y="2011680"/>
            <a:ext cx="8961120" cy="1027800"/>
          </a:xfrm>
          <a:prstGeom prst="rect">
            <a:avLst/>
          </a:prstGeom>
        </p:spPr>
        <p:txBody>
          <a:bodyPr lIns="90000" tIns="45000" rIns="90000" bIns="45000"/>
          <a:lstStyle/>
          <a:p>
            <a:endParaRPr/>
          </a:p>
          <a:p>
            <a:r>
              <a:rPr lang="en-US" sz="2200" b="1">
                <a:latin typeface="Arial"/>
              </a:rPr>
              <a:t>
</a:t>
            </a:r>
            <a:endParaRPr/>
          </a:p>
        </p:txBody>
      </p:sp>
      <p:sp>
        <p:nvSpPr>
          <p:cNvPr id="113" name="TextShape 3"/>
          <p:cNvSpPr txBox="1"/>
          <p:nvPr/>
        </p:nvSpPr>
        <p:spPr>
          <a:xfrm>
            <a:off x="504000" y="1823760"/>
            <a:ext cx="9072000" cy="4384440"/>
          </a:xfrm>
          <a:prstGeom prst="rect">
            <a:avLst/>
          </a:prstGeom>
        </p:spPr>
        <p:txBody>
          <a:bodyPr lIns="0" tIns="0" rIns="0" bIns="0"/>
          <a:lstStyle/>
          <a:p>
            <a:pPr>
              <a:buSzPct val="45000"/>
            </a:pPr>
            <a:r>
              <a:rPr lang="en-US" sz="3470" dirty="0">
                <a:latin typeface="Arial"/>
              </a:rPr>
              <a:t>Example #1</a:t>
            </a:r>
            <a:endParaRPr dirty="0"/>
          </a:p>
          <a:p>
            <a:pPr>
              <a:buSzPct val="45000"/>
            </a:pPr>
            <a:r>
              <a:rPr lang="en-US" sz="2400" dirty="0">
                <a:latin typeface="Arial"/>
              </a:rPr>
              <a:t>“In the 'Color Your World' program, students will be paired with visiting artists to design murals depicting their vision for the future. It is our hope that the mural display will have a key role in improving overall school culture and reducing violence between peers. Students will work on their mural projects during regular meetings with their artist mentors and will learn to incorporate basic principles of design and different artistic techniques into their work. They will also meet as a group to plan the culminating exhibit night and celebration, which will be open to both students and community members. At the end of the program, we will measure student reactions to the mural displays to assess the effectiveness of the project.”</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#2</a:t>
            </a:r>
            <a:endParaRPr/>
          </a:p>
        </p:txBody>
      </p:sp>
      <p:sp>
        <p:nvSpPr>
          <p:cNvPr id="115" name="TextShape 2"/>
          <p:cNvSpPr txBox="1"/>
          <p:nvPr/>
        </p:nvSpPr>
        <p:spPr>
          <a:xfrm>
            <a:off x="548640" y="2011680"/>
            <a:ext cx="8961120" cy="1027800"/>
          </a:xfrm>
          <a:prstGeom prst="rect">
            <a:avLst/>
          </a:prstGeom>
        </p:spPr>
        <p:txBody>
          <a:bodyPr lIns="90000" tIns="45000" rIns="90000" bIns="45000"/>
          <a:lstStyle/>
          <a:p>
            <a:endParaRPr/>
          </a:p>
          <a:p>
            <a:r>
              <a:rPr lang="en-US" sz="2200" b="1">
                <a:latin typeface="Arial"/>
              </a:rPr>
              <a:t>
</a:t>
            </a:r>
            <a:endParaRPr/>
          </a:p>
        </p:txBody>
      </p:sp>
      <p:sp>
        <p:nvSpPr>
          <p:cNvPr id="116" name="TextShape 3"/>
          <p:cNvSpPr txBox="1"/>
          <p:nvPr/>
        </p:nvSpPr>
        <p:spPr>
          <a:xfrm>
            <a:off x="504000" y="1823760"/>
            <a:ext cx="9072000" cy="4384440"/>
          </a:xfrm>
          <a:prstGeom prst="rect">
            <a:avLst/>
          </a:prstGeom>
        </p:spPr>
        <p:txBody>
          <a:bodyPr lIns="0" tIns="0" rIns="0" bIns="0"/>
          <a:lstStyle/>
          <a:p>
            <a:pPr>
              <a:buSzPct val="45000"/>
            </a:pPr>
            <a:r>
              <a:rPr lang="en-US" sz="3470" dirty="0">
                <a:latin typeface="Arial"/>
              </a:rPr>
              <a:t>Example #2</a:t>
            </a:r>
            <a:endParaRPr dirty="0"/>
          </a:p>
          <a:p>
            <a:pPr>
              <a:buSzPct val="45000"/>
            </a:pPr>
            <a:r>
              <a:rPr lang="en-US" sz="2400" dirty="0">
                <a:latin typeface="Arial"/>
              </a:rPr>
              <a:t>“Students in 'Playing for Peace' will be paired with mentor athletes chosen from the broader community based on an application, essay, and evaluation criteria including athletic background, work history, an approved BCI, and relevant experience with children. In Phase 1 of the project, mentor athletes participate in a 4-hour training module delivered by trained social workers. In Phase 2, they will be paired with students based on interviews and teacher recommendations. Since research shows that teachers at the K-8 level are less likely to positively evaluate boys, especially those with ADHD or other underlying conditions, social workers and school psychologists will also be consulted to assist in identifying students who are likely to benefit most from the program.”</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Talk Amongst Yourselves...</a:t>
            </a:r>
            <a:endParaRPr/>
          </a:p>
        </p:txBody>
      </p:sp>
      <p:pic>
        <p:nvPicPr>
          <p:cNvPr id="118" name="Picture 117"/>
          <p:cNvPicPr/>
          <p:nvPr/>
        </p:nvPicPr>
        <p:blipFill>
          <a:blip r:embed="rId2" cstate="print"/>
          <a:stretch>
            <a:fillRect/>
          </a:stretch>
        </p:blipFill>
        <p:spPr>
          <a:xfrm>
            <a:off x="1005840" y="1737360"/>
            <a:ext cx="7863840" cy="56692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9" name="TextShape 1"/>
          <p:cNvSpPr txBox="1"/>
          <p:nvPr/>
        </p:nvSpPr>
        <p:spPr>
          <a:xfrm>
            <a:off x="1026720" y="365760"/>
            <a:ext cx="7020000" cy="5787000"/>
          </a:xfrm>
          <a:prstGeom prst="rect">
            <a:avLst/>
          </a:prstGeom>
          <a:solidFill>
            <a:schemeClr val="accent1">
              <a:alpha val="23000"/>
            </a:schemeClr>
          </a:solidFill>
        </p:spPr>
        <p:txBody>
          <a:bodyPr lIns="0" tIns="0" rIns="0" bIns="0" anchor="ctr"/>
          <a:lstStyle/>
          <a:p>
            <a:pPr algn="ctr"/>
            <a:r>
              <a:rPr lang="en-US" sz="6000" b="1" dirty="0">
                <a:solidFill>
                  <a:srgbClr val="FFFFFF"/>
                </a:solidFill>
                <a:latin typeface="Arial"/>
              </a:rPr>
              <a:t>Answering the Hidden “How?”</a:t>
            </a:r>
            <a:endParaRPr dirty="0"/>
          </a:p>
        </p:txBody>
      </p:sp>
      <p:sp>
        <p:nvSpPr>
          <p:cNvPr id="120" name="TextShape 2"/>
          <p:cNvSpPr txBox="1"/>
          <p:nvPr/>
        </p:nvSpPr>
        <p:spPr>
          <a:xfrm>
            <a:off x="412200" y="457200"/>
            <a:ext cx="5714280" cy="1002600"/>
          </a:xfrm>
          <a:prstGeom prst="rect">
            <a:avLst/>
          </a:prstGeom>
        </p:spPr>
        <p:txBody>
          <a:bodyPr lIns="90000" tIns="45000" rIns="90000" bIns="45000"/>
          <a:lstStyle/>
          <a:p>
            <a:r>
              <a:rPr lang="en-US" sz="3200">
                <a:solidFill>
                  <a:srgbClr val="FFFFFF"/>
                </a:solidFill>
                <a:latin typeface="Arial"/>
              </a:rPr>
              <a:t>FUNDamentals, Part Three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504000" y="274680"/>
            <a:ext cx="7020000" cy="1274760"/>
          </a:xfrm>
          <a:prstGeom prst="rect">
            <a:avLst/>
          </a:prstGeom>
        </p:spPr>
        <p:txBody>
          <a:bodyPr lIns="0" tIns="0" rIns="0" bIns="0" anchor="ctr"/>
          <a:lstStyle/>
          <a:p>
            <a:r>
              <a:rPr lang="en-US" sz="4480">
                <a:solidFill>
                  <a:srgbClr val="FFFFFF"/>
                </a:solidFill>
                <a:latin typeface="Arial"/>
              </a:rPr>
              <a:t>If You Have to Ask, You'll Never Know</a:t>
            </a:r>
            <a:endParaRPr/>
          </a:p>
        </p:txBody>
      </p:sp>
      <p:sp>
        <p:nvSpPr>
          <p:cNvPr id="122" name="TextShape 2"/>
          <p:cNvSpPr txBox="1"/>
          <p:nvPr/>
        </p:nvSpPr>
        <p:spPr>
          <a:xfrm>
            <a:off x="504000" y="1823760"/>
            <a:ext cx="9072000" cy="2091240"/>
          </a:xfrm>
          <a:prstGeom prst="rect">
            <a:avLst/>
          </a:prstGeom>
        </p:spPr>
        <p:txBody>
          <a:bodyPr lIns="0" tIns="0" rIns="0" bIns="0"/>
          <a:lstStyle/>
          <a:p>
            <a:pPr>
              <a:buSzPct val="45000"/>
            </a:pPr>
            <a:r>
              <a:rPr lang="en-US" sz="3470" dirty="0">
                <a:latin typeface="Arial"/>
              </a:rPr>
              <a:t>HOW will you achieve your project's purpose?</a:t>
            </a:r>
            <a:endParaRPr dirty="0"/>
          </a:p>
          <a:p>
            <a:pPr>
              <a:buSzPct val="45000"/>
            </a:pPr>
            <a:r>
              <a:rPr lang="en-US" sz="3470" dirty="0">
                <a:latin typeface="Arial"/>
              </a:rPr>
              <a:t>HOW will you measure success?</a:t>
            </a:r>
            <a:endParaRPr dirty="0"/>
          </a:p>
          <a:p>
            <a:pPr>
              <a:buSzPct val="45000"/>
            </a:pPr>
            <a:r>
              <a:rPr lang="en-US" sz="3470" dirty="0">
                <a:latin typeface="Arial"/>
              </a:rPr>
              <a:t>HOW will you organize timelines?</a:t>
            </a:r>
            <a:endParaRPr dirty="0"/>
          </a:p>
          <a:p>
            <a:pPr>
              <a:buSzPct val="45000"/>
            </a:pPr>
            <a:r>
              <a:rPr lang="en-US" sz="3470" dirty="0">
                <a:latin typeface="Arial"/>
              </a:rPr>
              <a:t>HOW will you achieve additional core requirements?</a:t>
            </a:r>
            <a:endParaRPr dirty="0"/>
          </a:p>
        </p:txBody>
      </p:sp>
      <p:sp>
        <p:nvSpPr>
          <p:cNvPr id="123" name="TextShape 3"/>
          <p:cNvSpPr txBox="1"/>
          <p:nvPr/>
        </p:nvSpPr>
        <p:spPr>
          <a:xfrm>
            <a:off x="457200" y="5041080"/>
            <a:ext cx="9072000" cy="2091240"/>
          </a:xfrm>
          <a:prstGeom prst="rect">
            <a:avLst/>
          </a:prstGeom>
        </p:spPr>
        <p:txBody>
          <a:bodyPr lIns="0" tIns="0" rIns="0" bIns="0"/>
          <a:lstStyle/>
          <a:p>
            <a:pPr>
              <a:buSzPct val="45000"/>
            </a:pPr>
            <a:r>
              <a:rPr lang="en-US" sz="3470" b="1" dirty="0">
                <a:latin typeface="Arial"/>
              </a:rPr>
              <a:t>A weak understanding of “HOW” = a weak section of your proposal. Never leave a “HOW” unanswered.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Show, Don't Tell</a:t>
            </a:r>
            <a:endParaRPr/>
          </a:p>
        </p:txBody>
      </p:sp>
      <p:sp>
        <p:nvSpPr>
          <p:cNvPr id="125" name="TextShape 2"/>
          <p:cNvSpPr txBox="1"/>
          <p:nvPr/>
        </p:nvSpPr>
        <p:spPr>
          <a:xfrm>
            <a:off x="504000" y="1823760"/>
            <a:ext cx="4426920" cy="4384440"/>
          </a:xfrm>
          <a:prstGeom prst="rect">
            <a:avLst/>
          </a:prstGeom>
        </p:spPr>
        <p:txBody>
          <a:bodyPr lIns="0" tIns="0" rIns="0" bIns="0"/>
          <a:lstStyle/>
          <a:p>
            <a:pPr marL="457200" indent="-457200">
              <a:buSzPct val="45000"/>
              <a:buFont typeface="Wingdings" charset="2"/>
              <a:buChar char="§"/>
            </a:pPr>
            <a:r>
              <a:rPr lang="en-US" sz="2800" dirty="0">
                <a:latin typeface="Arial"/>
              </a:rPr>
              <a:t>“We will analyze participants' experiences”</a:t>
            </a:r>
            <a:endParaRPr sz="2800" dirty="0"/>
          </a:p>
          <a:p>
            <a:pPr marL="457200" indent="-457200">
              <a:buSzPct val="45000"/>
              <a:buFont typeface="Wingdings" charset="2"/>
              <a:buChar char="§"/>
            </a:pPr>
            <a:r>
              <a:rPr lang="en-US" sz="2800" dirty="0">
                <a:latin typeface="Arial"/>
              </a:rPr>
              <a:t>“We will offer programmatic support”</a:t>
            </a:r>
            <a:endParaRPr sz="2800" dirty="0"/>
          </a:p>
          <a:p>
            <a:pPr marL="457200" indent="-457200">
              <a:buSzPct val="45000"/>
              <a:buFont typeface="Wingdings" charset="2"/>
              <a:buChar char="§"/>
            </a:pPr>
            <a:r>
              <a:rPr lang="en-US" sz="2800" dirty="0">
                <a:latin typeface="Arial"/>
              </a:rPr>
              <a:t>“We will leverage existing relationships”</a:t>
            </a:r>
            <a:endParaRPr sz="2800" dirty="0"/>
          </a:p>
          <a:p>
            <a:pPr marL="457200" indent="-457200">
              <a:buSzPct val="45000"/>
              <a:buFont typeface="Wingdings" charset="2"/>
              <a:buChar char="§"/>
            </a:pPr>
            <a:r>
              <a:rPr lang="en-US" sz="2800" dirty="0">
                <a:latin typeface="Arial"/>
              </a:rPr>
              <a:t>“We will schedule regular sessions”</a:t>
            </a:r>
            <a:endParaRPr sz="2800" dirty="0"/>
          </a:p>
        </p:txBody>
      </p:sp>
      <p:sp>
        <p:nvSpPr>
          <p:cNvPr id="126" name="TextShape 3"/>
          <p:cNvSpPr txBox="1"/>
          <p:nvPr/>
        </p:nvSpPr>
        <p:spPr>
          <a:xfrm>
            <a:off x="504360" y="1824120"/>
            <a:ext cx="4426920" cy="4384440"/>
          </a:xfrm>
          <a:prstGeom prst="rect">
            <a:avLst/>
          </a:prstGeom>
        </p:spPr>
        <p:txBody>
          <a:bodyPr lIns="0" tIns="0" rIns="0" bIns="0"/>
          <a:lstStyle/>
          <a:p>
            <a:pPr marL="457200" indent="-457200">
              <a:buSzPct val="45000"/>
              <a:buFont typeface="Wingdings" charset="2"/>
              <a:buChar char="§"/>
            </a:pPr>
            <a:endParaRPr dirty="0"/>
          </a:p>
        </p:txBody>
      </p:sp>
      <p:pic>
        <p:nvPicPr>
          <p:cNvPr id="127" name="Picture 126"/>
          <p:cNvPicPr/>
          <p:nvPr/>
        </p:nvPicPr>
        <p:blipFill>
          <a:blip r:embed="rId2" cstate="print"/>
          <a:stretch>
            <a:fillRect/>
          </a:stretch>
        </p:blipFill>
        <p:spPr>
          <a:xfrm>
            <a:off x="5303520" y="1828800"/>
            <a:ext cx="4023360" cy="448056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 name="TextShape 1"/>
          <p:cNvSpPr txBox="1"/>
          <p:nvPr/>
        </p:nvSpPr>
        <p:spPr>
          <a:xfrm>
            <a:off x="731520" y="288000"/>
            <a:ext cx="7020000" cy="5787000"/>
          </a:xfrm>
          <a:prstGeom prst="rect">
            <a:avLst/>
          </a:prstGeom>
        </p:spPr>
        <p:txBody>
          <a:bodyPr lIns="0" tIns="0" rIns="0" bIns="0" anchor="ctr"/>
          <a:lstStyle/>
          <a:p>
            <a:pPr algn="ctr"/>
            <a:r>
              <a:rPr lang="en-US" sz="6000" b="1">
                <a:solidFill>
                  <a:srgbClr val="FFFFFF"/>
                </a:solidFill>
                <a:latin typeface="Arial"/>
              </a:rPr>
              <a:t>Funders are Friends, not Foes</a:t>
            </a:r>
            <a:endParaRPr/>
          </a:p>
        </p:txBody>
      </p:sp>
      <p:sp>
        <p:nvSpPr>
          <p:cNvPr id="82" name="TextShape 2"/>
          <p:cNvSpPr txBox="1"/>
          <p:nvPr/>
        </p:nvSpPr>
        <p:spPr>
          <a:xfrm>
            <a:off x="274320" y="365760"/>
            <a:ext cx="7040880" cy="546120"/>
          </a:xfrm>
          <a:prstGeom prst="rect">
            <a:avLst/>
          </a:prstGeom>
        </p:spPr>
        <p:txBody>
          <a:bodyPr lIns="90000" tIns="45000" rIns="90000" bIns="45000"/>
          <a:lstStyle/>
          <a:p>
            <a:r>
              <a:rPr lang="en-US" sz="3200">
                <a:solidFill>
                  <a:srgbClr val="FFFFFF"/>
                </a:solidFill>
                <a:latin typeface="Arial"/>
              </a:rPr>
              <a:t>FUNDamentals, Part 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Show, Don't Tell</a:t>
            </a:r>
            <a:endParaRPr/>
          </a:p>
        </p:txBody>
      </p:sp>
      <p:sp>
        <p:nvSpPr>
          <p:cNvPr id="129" name="TextShape 2"/>
          <p:cNvSpPr txBox="1"/>
          <p:nvPr/>
        </p:nvSpPr>
        <p:spPr>
          <a:xfrm>
            <a:off x="504000" y="1823760"/>
            <a:ext cx="4426920" cy="4384440"/>
          </a:xfrm>
          <a:prstGeom prst="rect">
            <a:avLst/>
          </a:prstGeom>
        </p:spPr>
        <p:txBody>
          <a:bodyPr lIns="0" tIns="0" rIns="0" bIns="0"/>
          <a:lstStyle/>
          <a:p>
            <a:pPr marL="457200" indent="-457200">
              <a:buSzPct val="45000"/>
              <a:buFont typeface="Wingdings" charset="2"/>
              <a:buChar char="§"/>
            </a:pPr>
            <a:r>
              <a:rPr lang="en-US" sz="2800" dirty="0">
                <a:latin typeface="Arial"/>
              </a:rPr>
              <a:t>“We will analyze participants' experiences”</a:t>
            </a:r>
            <a:endParaRPr sz="2800" dirty="0"/>
          </a:p>
          <a:p>
            <a:pPr marL="457200" indent="-457200">
              <a:buSzPct val="45000"/>
              <a:buFont typeface="Wingdings" charset="2"/>
              <a:buChar char="§"/>
            </a:pPr>
            <a:r>
              <a:rPr lang="en-US" sz="2800" dirty="0">
                <a:latin typeface="Arial"/>
              </a:rPr>
              <a:t>“We will offer programmatic support”</a:t>
            </a:r>
            <a:endParaRPr sz="2800" dirty="0"/>
          </a:p>
          <a:p>
            <a:pPr marL="457200" indent="-457200">
              <a:buSzPct val="45000"/>
              <a:buFont typeface="Wingdings" charset="2"/>
              <a:buChar char="§"/>
            </a:pPr>
            <a:r>
              <a:rPr lang="en-US" sz="2800" dirty="0">
                <a:latin typeface="Arial"/>
              </a:rPr>
              <a:t>“We will leverage existing relationships”</a:t>
            </a:r>
            <a:endParaRPr sz="2800" dirty="0"/>
          </a:p>
          <a:p>
            <a:pPr marL="457200" indent="-457200">
              <a:buSzPct val="45000"/>
              <a:buFont typeface="Wingdings" charset="2"/>
              <a:buChar char="§"/>
            </a:pPr>
            <a:r>
              <a:rPr lang="en-US" sz="2800" dirty="0">
                <a:latin typeface="Arial"/>
              </a:rPr>
              <a:t>“We will schedule regular sessions”</a:t>
            </a:r>
            <a:endParaRPr sz="2800" dirty="0"/>
          </a:p>
        </p:txBody>
      </p:sp>
      <p:sp>
        <p:nvSpPr>
          <p:cNvPr id="130" name="TextShape 3"/>
          <p:cNvSpPr txBox="1"/>
          <p:nvPr/>
        </p:nvSpPr>
        <p:spPr>
          <a:xfrm>
            <a:off x="5152680" y="1823760"/>
            <a:ext cx="4426920" cy="5400000"/>
          </a:xfrm>
          <a:prstGeom prst="rect">
            <a:avLst/>
          </a:prstGeom>
        </p:spPr>
        <p:txBody>
          <a:bodyPr lIns="0" tIns="0" rIns="0" bIns="0"/>
          <a:lstStyle/>
          <a:p>
            <a:pPr marL="457200" indent="-457200">
              <a:buSzPct val="45000"/>
              <a:buFont typeface="Wingdings" charset="2"/>
              <a:buChar char="§"/>
            </a:pPr>
            <a:r>
              <a:rPr lang="en-US" sz="2400" dirty="0">
                <a:solidFill>
                  <a:srgbClr val="00CC33"/>
                </a:solidFill>
                <a:latin typeface="Arial"/>
              </a:rPr>
              <a:t>“Participants will complete confidential online surveys”</a:t>
            </a:r>
            <a:endParaRPr sz="2400" dirty="0"/>
          </a:p>
          <a:p>
            <a:pPr marL="457200" indent="-457200">
              <a:buSzPct val="45000"/>
              <a:buFont typeface="Wingdings" charset="2"/>
              <a:buChar char="§"/>
            </a:pPr>
            <a:r>
              <a:rPr lang="en-US" sz="2400" dirty="0">
                <a:solidFill>
                  <a:srgbClr val="FF0000"/>
                </a:solidFill>
                <a:latin typeface="Arial"/>
              </a:rPr>
              <a:t>“Each partner will receive a printed curriculum resource and training guide”</a:t>
            </a:r>
            <a:endParaRPr sz="2400" dirty="0"/>
          </a:p>
          <a:p>
            <a:pPr marL="457200" indent="-457200">
              <a:buSzPct val="45000"/>
              <a:buFont typeface="Wingdings" charset="2"/>
              <a:buChar char="§"/>
            </a:pPr>
            <a:r>
              <a:rPr lang="en-US" sz="2400" dirty="0">
                <a:solidFill>
                  <a:srgbClr val="0000FF"/>
                </a:solidFill>
                <a:latin typeface="Arial"/>
              </a:rPr>
              <a:t>“Two collaborating agencies in our area have agreed to provide technical assistance”</a:t>
            </a:r>
            <a:endParaRPr sz="2400" dirty="0"/>
          </a:p>
          <a:p>
            <a:pPr marL="457200" indent="-457200">
              <a:buSzPct val="45000"/>
              <a:buFont typeface="Wingdings" charset="2"/>
              <a:buChar char="§"/>
            </a:pPr>
            <a:r>
              <a:rPr lang="en-US" sz="2400" dirty="0">
                <a:solidFill>
                  <a:srgbClr val="CC0066"/>
                </a:solidFill>
                <a:latin typeface="Arial"/>
              </a:rPr>
              <a:t>“Assessments will be conducted every six weeks between October and April”</a:t>
            </a:r>
            <a:endParaRPr sz="2400" dirty="0"/>
          </a:p>
        </p:txBody>
      </p:sp>
      <p:sp>
        <p:nvSpPr>
          <p:cNvPr id="131" name="TextShape 4"/>
          <p:cNvSpPr txBox="1"/>
          <p:nvPr/>
        </p:nvSpPr>
        <p:spPr>
          <a:xfrm>
            <a:off x="504360" y="1824120"/>
            <a:ext cx="4426920" cy="4384440"/>
          </a:xfrm>
          <a:prstGeom prst="rect">
            <a:avLst/>
          </a:prstGeom>
        </p:spPr>
        <p:txBody>
          <a:bodyPr lIns="0" tIns="0" rIns="0" bIns="0"/>
          <a:lstStyle/>
          <a:p>
            <a:pPr>
              <a:buSzPct val="45000"/>
              <a:buFont typeface="StarSymbol"/>
              <a:buChar char=""/>
            </a:pP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#3</a:t>
            </a:r>
            <a:endParaRPr/>
          </a:p>
        </p:txBody>
      </p:sp>
      <p:sp>
        <p:nvSpPr>
          <p:cNvPr id="133" name="TextShape 2"/>
          <p:cNvSpPr txBox="1"/>
          <p:nvPr/>
        </p:nvSpPr>
        <p:spPr>
          <a:xfrm>
            <a:off x="548640" y="2011680"/>
            <a:ext cx="8961120" cy="2363040"/>
          </a:xfrm>
          <a:prstGeom prst="rect">
            <a:avLst/>
          </a:prstGeom>
        </p:spPr>
        <p:txBody>
          <a:bodyPr lIns="90000" tIns="45000" rIns="90000" bIns="45000"/>
          <a:lstStyle/>
          <a:p>
            <a:r>
              <a:rPr lang="en-US" sz="2800" b="1">
                <a:latin typeface="Arial"/>
              </a:rPr>
              <a:t>Find the Hidden “How?”</a:t>
            </a:r>
            <a:endParaRPr/>
          </a:p>
          <a:p>
            <a:endParaRPr/>
          </a:p>
          <a:p>
            <a:r>
              <a:rPr lang="en-US" sz="2200" b="1">
                <a:latin typeface="Arial"/>
              </a:rPr>
              <a:t>In the following application, there are a number of instances where the applicant has missed the opportunity to answer the hidden “how?”. Where are they? How might the applicant be able to answer the “hows” more clearly?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#3</a:t>
            </a:r>
            <a:endParaRPr/>
          </a:p>
        </p:txBody>
      </p:sp>
      <p:sp>
        <p:nvSpPr>
          <p:cNvPr id="135" name="TextShape 2"/>
          <p:cNvSpPr txBox="1"/>
          <p:nvPr/>
        </p:nvSpPr>
        <p:spPr>
          <a:xfrm>
            <a:off x="274320" y="1920240"/>
            <a:ext cx="9601200" cy="4550400"/>
          </a:xfrm>
          <a:prstGeom prst="rect">
            <a:avLst/>
          </a:prstGeom>
        </p:spPr>
        <p:txBody>
          <a:bodyPr lIns="90000" tIns="45000" rIns="90000" bIns="45000"/>
          <a:lstStyle/>
          <a:p>
            <a:r>
              <a:rPr lang="en-US" sz="2400">
                <a:latin typeface="Arial"/>
              </a:rPr>
              <a:t>“Throughout the course of the program, we will discover which students experienced an increase in core reading comprehension. We will then compare those students to their peers who did not experience an increase and analyze the at-home supports present for each group.</a:t>
            </a:r>
            <a:endParaRPr/>
          </a:p>
          <a:p>
            <a:r>
              <a:rPr lang="en-US" sz="2400">
                <a:latin typeface="Arial"/>
              </a:rPr>
              <a:t>Once we have analyzed the two groups, we will work within the existing school structures to design and implement programs aimed at educating parents and guardians on home-based support activities they can put in place to improve educational outcomes for their children. After the implementation phase is complete, we will again assess the progress of different groups of students to gain insight into the effectiveness of home-based supports vs. school-based interventions in improving reading comprehension.”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6" name="TextShape 1"/>
          <p:cNvSpPr txBox="1"/>
          <p:nvPr/>
        </p:nvSpPr>
        <p:spPr>
          <a:xfrm>
            <a:off x="91440" y="888120"/>
            <a:ext cx="7020000" cy="5787000"/>
          </a:xfrm>
          <a:prstGeom prst="rect">
            <a:avLst/>
          </a:prstGeom>
        </p:spPr>
        <p:txBody>
          <a:bodyPr lIns="0" tIns="0" rIns="0" bIns="0" anchor="ctr"/>
          <a:lstStyle/>
          <a:p>
            <a:pPr algn="ctr"/>
            <a:r>
              <a:rPr lang="en-US" sz="6000" b="1">
                <a:solidFill>
                  <a:srgbClr val="000000"/>
                </a:solidFill>
                <a:latin typeface="Arial"/>
              </a:rPr>
              <a:t>Revising Your Draft:
The 3 R's</a:t>
            </a:r>
            <a:endParaRPr/>
          </a:p>
        </p:txBody>
      </p:sp>
      <p:sp>
        <p:nvSpPr>
          <p:cNvPr id="137" name="TextShape 2"/>
          <p:cNvSpPr txBox="1"/>
          <p:nvPr/>
        </p:nvSpPr>
        <p:spPr>
          <a:xfrm>
            <a:off x="492840" y="457200"/>
            <a:ext cx="5085000" cy="546120"/>
          </a:xfrm>
          <a:prstGeom prst="rect">
            <a:avLst/>
          </a:prstGeom>
        </p:spPr>
        <p:txBody>
          <a:bodyPr lIns="90000" tIns="45000" rIns="90000" bIns="45000"/>
          <a:lstStyle/>
          <a:p>
            <a:r>
              <a:rPr lang="en-US" sz="3200">
                <a:solidFill>
                  <a:srgbClr val="FFFFFF"/>
                </a:solidFill>
                <a:latin typeface="Arial"/>
              </a:rPr>
              <a:t>FUNDamentals, Part Four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8"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What are the 3 R's?</a:t>
            </a:r>
            <a:endParaRPr/>
          </a:p>
        </p:txBody>
      </p:sp>
      <p:sp>
        <p:nvSpPr>
          <p:cNvPr id="139" name="TextShape 2"/>
          <p:cNvSpPr txBox="1"/>
          <p:nvPr/>
        </p:nvSpPr>
        <p:spPr>
          <a:xfrm>
            <a:off x="254880" y="1645920"/>
            <a:ext cx="8980560" cy="4297680"/>
          </a:xfrm>
          <a:prstGeom prst="rect">
            <a:avLst/>
          </a:prstGeom>
          <a:solidFill>
            <a:schemeClr val="bg1">
              <a:alpha val="48000"/>
            </a:schemeClr>
          </a:solidFill>
        </p:spPr>
        <p:txBody>
          <a:bodyPr lIns="0" tIns="0" rIns="0" bIns="0" anchor="ctr"/>
          <a:lstStyle/>
          <a:p>
            <a:r>
              <a:rPr lang="en-US" sz="4800" b="1" dirty="0">
                <a:solidFill>
                  <a:srgbClr val="6666FF"/>
                </a:solidFill>
                <a:latin typeface="Arial"/>
              </a:rPr>
              <a:t>1. Review</a:t>
            </a:r>
            <a:endParaRPr dirty="0"/>
          </a:p>
          <a:p>
            <a:endParaRPr dirty="0"/>
          </a:p>
          <a:p>
            <a:r>
              <a:rPr lang="en-US" sz="4800" b="1" dirty="0">
                <a:solidFill>
                  <a:srgbClr val="00CC33"/>
                </a:solidFill>
                <a:latin typeface="Arial"/>
              </a:rPr>
              <a:t>2. Remove</a:t>
            </a:r>
            <a:endParaRPr dirty="0"/>
          </a:p>
          <a:p>
            <a:endParaRPr dirty="0"/>
          </a:p>
          <a:p>
            <a:r>
              <a:rPr lang="en-US" sz="4800" b="1" dirty="0">
                <a:solidFill>
                  <a:srgbClr val="CC00CC"/>
                </a:solidFill>
                <a:latin typeface="Arial"/>
              </a:rPr>
              <a:t>3. Replace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0"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Review</a:t>
            </a:r>
            <a:endParaRPr/>
          </a:p>
        </p:txBody>
      </p:sp>
      <p:sp>
        <p:nvSpPr>
          <p:cNvPr id="141" name="TextShape 2"/>
          <p:cNvSpPr txBox="1"/>
          <p:nvPr/>
        </p:nvSpPr>
        <p:spPr>
          <a:xfrm>
            <a:off x="365760" y="1675080"/>
            <a:ext cx="8412480" cy="4725720"/>
          </a:xfrm>
          <a:prstGeom prst="rect">
            <a:avLst/>
          </a:prstGeom>
          <a:solidFill>
            <a:schemeClr val="bg2">
              <a:alpha val="39000"/>
            </a:schemeClr>
          </a:solidFill>
        </p:spPr>
        <p:txBody>
          <a:bodyPr lIns="0" tIns="0" rIns="0" bIns="0" anchor="ctr"/>
          <a:lstStyle/>
          <a:p>
            <a:r>
              <a:rPr lang="en-US" sz="2400" dirty="0">
                <a:latin typeface="Arial"/>
              </a:rPr>
              <a:t>1. Are all sections completed?
</a:t>
            </a:r>
            <a:endParaRPr dirty="0"/>
          </a:p>
          <a:p>
            <a:r>
              <a:rPr lang="en-US" sz="2400" dirty="0">
                <a:latin typeface="Arial"/>
              </a:rPr>
              <a:t>2. Are you within requested guidelines for word count, length, and formatting?
</a:t>
            </a:r>
            <a:endParaRPr dirty="0"/>
          </a:p>
          <a:p>
            <a:r>
              <a:rPr lang="en-US" sz="2400" dirty="0">
                <a:latin typeface="Arial"/>
              </a:rPr>
              <a:t>3. Did you help the funder to see the “after?”
</a:t>
            </a:r>
            <a:endParaRPr dirty="0"/>
          </a:p>
          <a:p>
            <a:r>
              <a:rPr lang="en-US" sz="2400" dirty="0">
                <a:latin typeface="Arial"/>
              </a:rPr>
              <a:t>4. Did you answer the “how?”
</a:t>
            </a:r>
            <a:endParaRPr dirty="0"/>
          </a:p>
          <a:p>
            <a:endParaRPr dirty="0"/>
          </a:p>
          <a:p>
            <a:pPr algn="ct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2"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Remove</a:t>
            </a:r>
            <a:endParaRPr/>
          </a:p>
        </p:txBody>
      </p:sp>
      <p:sp>
        <p:nvSpPr>
          <p:cNvPr id="143" name="TextShape 2"/>
          <p:cNvSpPr txBox="1"/>
          <p:nvPr/>
        </p:nvSpPr>
        <p:spPr>
          <a:xfrm>
            <a:off x="365760" y="2011680"/>
            <a:ext cx="7223760" cy="4389120"/>
          </a:xfrm>
          <a:prstGeom prst="rect">
            <a:avLst/>
          </a:prstGeom>
          <a:solidFill>
            <a:schemeClr val="bg1">
              <a:alpha val="63000"/>
            </a:schemeClr>
          </a:solidFill>
        </p:spPr>
        <p:txBody>
          <a:bodyPr lIns="0" tIns="0" rIns="0" bIns="0" anchor="ctr"/>
          <a:lstStyle/>
          <a:p>
            <a:r>
              <a:rPr lang="en-US" sz="2400" dirty="0">
                <a:latin typeface="Arial"/>
              </a:rPr>
              <a:t>1. Duplicate language
</a:t>
            </a:r>
            <a:endParaRPr dirty="0"/>
          </a:p>
          <a:p>
            <a:r>
              <a:rPr lang="en-US" sz="2400" dirty="0">
                <a:latin typeface="Arial"/>
              </a:rPr>
              <a:t>2. Superfluous adjectives
</a:t>
            </a:r>
            <a:endParaRPr dirty="0"/>
          </a:p>
          <a:p>
            <a:r>
              <a:rPr lang="en-US" sz="2400" dirty="0">
                <a:latin typeface="Arial"/>
              </a:rPr>
              <a:t>3. Uncertain language</a:t>
            </a:r>
            <a:endParaRPr dirty="0"/>
          </a:p>
          <a:p>
            <a:endParaRPr dirty="0"/>
          </a:p>
          <a:p>
            <a:r>
              <a:rPr lang="en-US" sz="2400" dirty="0">
                <a:latin typeface="Arial"/>
              </a:rPr>
              <a:t>4. Fillers and fluff
</a:t>
            </a:r>
            <a:endParaRPr dirty="0"/>
          </a:p>
          <a:p>
            <a:endParaRPr dirty="0"/>
          </a:p>
          <a:p>
            <a:pPr algn="ct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4"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Replace</a:t>
            </a:r>
            <a:endParaRPr/>
          </a:p>
        </p:txBody>
      </p:sp>
      <p:sp>
        <p:nvSpPr>
          <p:cNvPr id="145" name="TextShape 2"/>
          <p:cNvSpPr txBox="1"/>
          <p:nvPr/>
        </p:nvSpPr>
        <p:spPr>
          <a:xfrm>
            <a:off x="365760" y="2011680"/>
            <a:ext cx="7223760" cy="4389120"/>
          </a:xfrm>
          <a:prstGeom prst="rect">
            <a:avLst/>
          </a:prstGeom>
          <a:solidFill>
            <a:schemeClr val="bg2">
              <a:alpha val="34000"/>
            </a:schemeClr>
          </a:solidFill>
        </p:spPr>
        <p:txBody>
          <a:bodyPr lIns="0" tIns="0" rIns="0" bIns="0" anchor="ctr"/>
          <a:lstStyle/>
          <a:p>
            <a:r>
              <a:rPr lang="en-US" sz="2400" dirty="0">
                <a:latin typeface="Arial"/>
              </a:rPr>
              <a:t>1. Passive verbs with active verbs
</a:t>
            </a:r>
            <a:endParaRPr dirty="0"/>
          </a:p>
          <a:p>
            <a:r>
              <a:rPr lang="en-US" sz="2400" dirty="0">
                <a:latin typeface="Arial"/>
              </a:rPr>
              <a:t>2. Reiterations with additional helpful information
</a:t>
            </a:r>
            <a:endParaRPr dirty="0"/>
          </a:p>
          <a:p>
            <a:r>
              <a:rPr lang="en-US" sz="2400" dirty="0">
                <a:latin typeface="Arial"/>
              </a:rPr>
              <a:t>3. Uncertainties with affirmatives</a:t>
            </a:r>
            <a:endParaRPr dirty="0"/>
          </a:p>
          <a:p>
            <a:endParaRPr dirty="0"/>
          </a:p>
          <a:p>
            <a:r>
              <a:rPr lang="en-US" sz="2400" dirty="0">
                <a:latin typeface="Arial"/>
              </a:rPr>
              <a:t>4. Adjectives with ideas</a:t>
            </a:r>
            <a:endParaRPr dirty="0"/>
          </a:p>
          <a:p>
            <a:r>
              <a:rPr lang="en-US" sz="2400" dirty="0">
                <a:latin typeface="Arial"/>
              </a:rPr>
              <a:t>
5. Fillers with data
</a:t>
            </a:r>
            <a:endParaRPr dirty="0"/>
          </a:p>
          <a:p>
            <a:endParaRPr dirty="0"/>
          </a:p>
          <a:p>
            <a:pPr algn="ct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#4</a:t>
            </a:r>
            <a:endParaRPr/>
          </a:p>
        </p:txBody>
      </p:sp>
      <p:sp>
        <p:nvSpPr>
          <p:cNvPr id="147" name="TextShape 2"/>
          <p:cNvSpPr txBox="1"/>
          <p:nvPr/>
        </p:nvSpPr>
        <p:spPr>
          <a:xfrm>
            <a:off x="548640" y="2011680"/>
            <a:ext cx="8961120" cy="2363040"/>
          </a:xfrm>
          <a:prstGeom prst="rect">
            <a:avLst/>
          </a:prstGeom>
        </p:spPr>
        <p:txBody>
          <a:bodyPr lIns="90000" tIns="45000" rIns="90000" bIns="45000"/>
          <a:lstStyle/>
          <a:p>
            <a:r>
              <a:rPr lang="en-US" sz="2800" b="1">
                <a:latin typeface="Arial"/>
              </a:rPr>
              <a:t>Remove and Replace</a:t>
            </a:r>
            <a:endParaRPr/>
          </a:p>
          <a:p>
            <a:endParaRPr/>
          </a:p>
          <a:p>
            <a:r>
              <a:rPr lang="en-US" sz="2200" b="1">
                <a:latin typeface="Arial"/>
              </a:rPr>
              <a:t>In the following application, there are several opportunities for the writer to strengthen his or her language by using the principles of “Remove” and “Replace.” Identify key phrases to remove, and suggest stronger replacements.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#4</a:t>
            </a:r>
            <a:endParaRPr/>
          </a:p>
        </p:txBody>
      </p:sp>
      <p:sp>
        <p:nvSpPr>
          <p:cNvPr id="149" name="TextShape 2"/>
          <p:cNvSpPr txBox="1"/>
          <p:nvPr/>
        </p:nvSpPr>
        <p:spPr>
          <a:xfrm>
            <a:off x="548640" y="2011680"/>
            <a:ext cx="8961120" cy="5176440"/>
          </a:xfrm>
          <a:prstGeom prst="rect">
            <a:avLst/>
          </a:prstGeom>
        </p:spPr>
        <p:txBody>
          <a:bodyPr lIns="90000" tIns="45000" rIns="90000" bIns="45000"/>
          <a:lstStyle/>
          <a:p>
            <a:r>
              <a:rPr lang="en-US" sz="2800">
                <a:latin typeface="Arial"/>
              </a:rPr>
              <a:t>“We hope to create intergenerational programming for at-risk youth in inner-city elementary schools. The tragic circumstances of many students in these chaotic environments often include a lack of strong familial role modeling, which can lead to lower self-esteem. We believe that if we add intergenerational programs to these environments in the school setting, we can improve students' self-esteem. In a school-based intergenerational program, children without strong adult role models in the home may be able to bond with non-family adults to improve their social-emotional well-being.”</a:t>
            </a:r>
            <a:r>
              <a:rPr lang="en-US" sz="2200" b="1">
                <a:latin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Shared Responsibilities</a:t>
            </a:r>
            <a:endParaRPr/>
          </a:p>
        </p:txBody>
      </p:sp>
      <p:sp>
        <p:nvSpPr>
          <p:cNvPr id="84" name="TextShape 2"/>
          <p:cNvSpPr txBox="1"/>
          <p:nvPr/>
        </p:nvSpPr>
        <p:spPr>
          <a:xfrm>
            <a:off x="504000" y="1823760"/>
            <a:ext cx="4426920" cy="4384440"/>
          </a:xfrm>
          <a:prstGeom prst="rect">
            <a:avLst/>
          </a:prstGeom>
        </p:spPr>
        <p:txBody>
          <a:bodyPr lIns="0" tIns="0" rIns="0" bIns="0"/>
          <a:lstStyle/>
          <a:p>
            <a:pPr marL="457200" indent="-457200">
              <a:buSzPct val="45000"/>
              <a:buFont typeface="Wingdings" charset="2"/>
              <a:buChar char="§"/>
            </a:pPr>
            <a:r>
              <a:rPr lang="en-US" sz="3470" dirty="0">
                <a:latin typeface="Arial"/>
              </a:rPr>
              <a:t>Funder</a:t>
            </a:r>
            <a:endParaRPr dirty="0"/>
          </a:p>
          <a:p>
            <a:pPr marL="914400" lvl="1" indent="-457200">
              <a:buSzPct val="75000"/>
              <a:buFont typeface="Wingdings" charset="2"/>
              <a:buChar char="§"/>
            </a:pPr>
            <a:r>
              <a:rPr lang="en-US" sz="2800" dirty="0">
                <a:latin typeface="Arial"/>
              </a:rPr>
              <a:t>Has money to disburse</a:t>
            </a:r>
            <a:endParaRPr dirty="0"/>
          </a:p>
          <a:p>
            <a:pPr marL="914400" lvl="1" indent="-457200">
              <a:buSzPct val="75000"/>
              <a:buFont typeface="Wingdings" charset="2"/>
              <a:buChar char="§"/>
            </a:pPr>
            <a:r>
              <a:rPr lang="en-US" sz="2800" dirty="0">
                <a:latin typeface="Arial"/>
              </a:rPr>
              <a:t>Has a goal for that money</a:t>
            </a:r>
            <a:endParaRPr dirty="0"/>
          </a:p>
          <a:p>
            <a:pPr marL="914400" lvl="1" indent="-457200">
              <a:buSzPct val="75000"/>
              <a:buFont typeface="Wingdings" charset="2"/>
              <a:buChar char="§"/>
            </a:pPr>
            <a:r>
              <a:rPr lang="en-US" sz="2800" dirty="0">
                <a:latin typeface="Arial"/>
              </a:rPr>
              <a:t>Must find recipients that match their goals and ideals</a:t>
            </a:r>
            <a:endParaRPr dirty="0"/>
          </a:p>
          <a:p>
            <a:pPr marL="914400" lvl="1" indent="-457200">
              <a:buSzPct val="75000"/>
              <a:buFont typeface="Wingdings" charset="2"/>
              <a:buChar char="§"/>
            </a:pPr>
            <a:r>
              <a:rPr lang="en-US" sz="2800" dirty="0">
                <a:latin typeface="Arial"/>
              </a:rPr>
              <a:t>Tracks their own success through those matches</a:t>
            </a:r>
            <a:endParaRPr dirty="0"/>
          </a:p>
        </p:txBody>
      </p:sp>
      <p:sp>
        <p:nvSpPr>
          <p:cNvPr id="85" name="TextShape 3"/>
          <p:cNvSpPr txBox="1"/>
          <p:nvPr/>
        </p:nvSpPr>
        <p:spPr>
          <a:xfrm>
            <a:off x="5152680" y="1823760"/>
            <a:ext cx="4426920" cy="5308560"/>
          </a:xfrm>
          <a:prstGeom prst="rect">
            <a:avLst/>
          </a:prstGeom>
        </p:spPr>
        <p:txBody>
          <a:bodyPr lIns="0" tIns="0" rIns="0" bIns="0"/>
          <a:lstStyle/>
          <a:p>
            <a:pPr marL="457200" indent="-457200">
              <a:buSzPct val="45000"/>
              <a:buFont typeface="Wingdings" charset="2"/>
              <a:buChar char="§"/>
            </a:pPr>
            <a:r>
              <a:rPr lang="en-US" sz="3470" dirty="0">
                <a:latin typeface="Arial"/>
              </a:rPr>
              <a:t>Recipient</a:t>
            </a:r>
            <a:endParaRPr dirty="0"/>
          </a:p>
          <a:p>
            <a:pPr marL="914400" lvl="1" indent="-457200">
              <a:buSzPct val="75000"/>
              <a:buFont typeface="Wingdings" charset="2"/>
              <a:buChar char="§"/>
            </a:pPr>
            <a:r>
              <a:rPr lang="en-US" sz="2800" dirty="0">
                <a:latin typeface="Arial"/>
              </a:rPr>
              <a:t>Has a goal in mind</a:t>
            </a:r>
            <a:endParaRPr dirty="0"/>
          </a:p>
          <a:p>
            <a:pPr marL="914400" lvl="1" indent="-457200">
              <a:buSzPct val="75000"/>
              <a:buFont typeface="Wingdings" charset="2"/>
              <a:buChar char="§"/>
            </a:pPr>
            <a:r>
              <a:rPr lang="en-US" sz="2800" dirty="0">
                <a:latin typeface="Arial"/>
              </a:rPr>
              <a:t>Designs solutions to help reach that goal</a:t>
            </a:r>
            <a:endParaRPr dirty="0"/>
          </a:p>
          <a:p>
            <a:pPr marL="914400" lvl="1" indent="-457200">
              <a:buSzPct val="75000"/>
              <a:buFont typeface="Wingdings" charset="2"/>
              <a:buChar char="§"/>
            </a:pPr>
            <a:r>
              <a:rPr lang="en-US" sz="2800" dirty="0">
                <a:latin typeface="Arial"/>
              </a:rPr>
              <a:t>Seeks funding to match the solutions</a:t>
            </a:r>
            <a:endParaRPr dirty="0"/>
          </a:p>
          <a:p>
            <a:pPr marL="914400" lvl="1" indent="-457200">
              <a:buSzPct val="75000"/>
              <a:buFont typeface="Wingdings" charset="2"/>
              <a:buChar char="§"/>
            </a:pPr>
            <a:r>
              <a:rPr lang="en-US" sz="2800" dirty="0">
                <a:latin typeface="Arial"/>
              </a:rPr>
              <a:t>Must write a funding application to show alignment with the funder's goals</a:t>
            </a:r>
            <a:endParaRPr dirty="0"/>
          </a:p>
          <a:p>
            <a:pPr marL="914400" lvl="1" indent="-457200">
              <a:buSzPct val="75000"/>
              <a:buFont typeface="Wingdings" charset="2"/>
              <a:buChar char="§"/>
            </a:pPr>
            <a:r>
              <a:rPr lang="en-US" sz="2800" dirty="0">
                <a:latin typeface="Arial"/>
              </a:rPr>
              <a:t>Tracks success through use of the funds they receive</a:t>
            </a:r>
            <a:endParaRPr dirty="0"/>
          </a:p>
          <a:p>
            <a:pPr marL="742950" lvl="1" indent="-285750">
              <a:buSzPct val="75000"/>
              <a:buFont typeface="Wingdings" charset="2"/>
              <a:buChar char="§"/>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50" name="TextShape 1"/>
          <p:cNvSpPr txBox="1"/>
          <p:nvPr/>
        </p:nvSpPr>
        <p:spPr>
          <a:xfrm>
            <a:off x="504000" y="288000"/>
            <a:ext cx="7020000" cy="5787000"/>
          </a:xfrm>
          <a:prstGeom prst="rect">
            <a:avLst/>
          </a:prstGeom>
        </p:spPr>
        <p:txBody>
          <a:bodyPr lIns="0" tIns="0" rIns="0" bIns="0" anchor="ctr"/>
          <a:lstStyle/>
          <a:p>
            <a:pPr algn="ctr"/>
            <a:r>
              <a:rPr lang="en-US" sz="6000" b="1">
                <a:solidFill>
                  <a:srgbClr val="FFFFFF"/>
                </a:solidFill>
                <a:latin typeface="Arial"/>
              </a:rPr>
              <a:t>Questions and Answers</a:t>
            </a:r>
            <a:endParaRPr/>
          </a:p>
        </p:txBody>
      </p:sp>
      <p:sp>
        <p:nvSpPr>
          <p:cNvPr id="151" name="TextShape 2"/>
          <p:cNvSpPr txBox="1"/>
          <p:nvPr/>
        </p:nvSpPr>
        <p:spPr>
          <a:xfrm>
            <a:off x="527760" y="460800"/>
            <a:ext cx="4867200" cy="546120"/>
          </a:xfrm>
          <a:prstGeom prst="rect">
            <a:avLst/>
          </a:prstGeom>
        </p:spPr>
        <p:txBody>
          <a:bodyPr lIns="90000" tIns="45000" rIns="90000" bIns="45000"/>
          <a:lstStyle/>
          <a:p>
            <a:r>
              <a:rPr lang="en-US" sz="3200">
                <a:solidFill>
                  <a:srgbClr val="FFFFFF"/>
                </a:solidFill>
                <a:latin typeface="Arial"/>
              </a:rPr>
              <a:t>Your Turn!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504000" y="274680"/>
            <a:ext cx="7020000" cy="1274760"/>
          </a:xfrm>
          <a:prstGeom prst="rect">
            <a:avLst/>
          </a:prstGeom>
        </p:spPr>
        <p:txBody>
          <a:bodyPr lIns="0" tIns="0" rIns="0" bIns="0" anchor="ctr"/>
          <a:lstStyle/>
          <a:p>
            <a:r>
              <a:rPr lang="en-US" sz="4480">
                <a:solidFill>
                  <a:srgbClr val="FFFFFF"/>
                </a:solidFill>
                <a:latin typeface="Arial"/>
              </a:rPr>
              <a:t>A Little Help for Your Friends</a:t>
            </a:r>
            <a:endParaRPr/>
          </a:p>
        </p:txBody>
      </p:sp>
      <p:pic>
        <p:nvPicPr>
          <p:cNvPr id="87" name="Picture 86"/>
          <p:cNvPicPr/>
          <p:nvPr/>
        </p:nvPicPr>
        <p:blipFill>
          <a:blip r:embed="rId2" cstate="print"/>
          <a:stretch>
            <a:fillRect/>
          </a:stretch>
        </p:blipFill>
        <p:spPr>
          <a:xfrm>
            <a:off x="503640" y="2011680"/>
            <a:ext cx="4426920" cy="3319560"/>
          </a:xfrm>
          <a:prstGeom prst="rect">
            <a:avLst/>
          </a:prstGeom>
          <a:ln>
            <a:noFill/>
          </a:ln>
        </p:spPr>
      </p:pic>
      <p:sp>
        <p:nvSpPr>
          <p:cNvPr id="88" name="TextShape 2"/>
          <p:cNvSpPr txBox="1"/>
          <p:nvPr/>
        </p:nvSpPr>
        <p:spPr>
          <a:xfrm>
            <a:off x="5152680" y="2103120"/>
            <a:ext cx="4426920" cy="2091240"/>
          </a:xfrm>
          <a:prstGeom prst="rect">
            <a:avLst/>
          </a:prstGeom>
        </p:spPr>
        <p:txBody>
          <a:bodyPr lIns="0" tIns="0" rIns="0" bIns="0"/>
          <a:lstStyle/>
          <a:p>
            <a:pPr>
              <a:buSzPct val="45000"/>
            </a:pPr>
            <a:r>
              <a:rPr lang="en-US" sz="3470" dirty="0">
                <a:latin typeface="Arial"/>
              </a:rPr>
              <a:t>1. Is this a match?</a:t>
            </a:r>
            <a:endParaRPr dirty="0"/>
          </a:p>
        </p:txBody>
      </p:sp>
      <p:sp>
        <p:nvSpPr>
          <p:cNvPr id="89" name="TextShape 3"/>
          <p:cNvSpPr txBox="1"/>
          <p:nvPr/>
        </p:nvSpPr>
        <p:spPr>
          <a:xfrm>
            <a:off x="5152680" y="4114080"/>
            <a:ext cx="4426920" cy="2091240"/>
          </a:xfrm>
          <a:prstGeom prst="rect">
            <a:avLst/>
          </a:prstGeom>
        </p:spPr>
        <p:txBody>
          <a:bodyPr lIns="0" tIns="0" rIns="0" bIns="0"/>
          <a:lstStyle/>
          <a:p>
            <a:pPr>
              <a:buSzPct val="45000"/>
            </a:pPr>
            <a:r>
              <a:rPr lang="en-US" sz="3470" dirty="0">
                <a:latin typeface="Arial"/>
              </a:rPr>
              <a:t>2. How can I make you look good?</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Matchmaker, Matchmaker</a:t>
            </a:r>
            <a:endParaRPr/>
          </a:p>
        </p:txBody>
      </p:sp>
      <p:sp>
        <p:nvSpPr>
          <p:cNvPr id="91" name="TextShape 2"/>
          <p:cNvSpPr txBox="1"/>
          <p:nvPr/>
        </p:nvSpPr>
        <p:spPr>
          <a:xfrm>
            <a:off x="437760" y="5669280"/>
            <a:ext cx="9072000" cy="1823400"/>
          </a:xfrm>
          <a:prstGeom prst="rect">
            <a:avLst/>
          </a:prstGeom>
        </p:spPr>
        <p:txBody>
          <a:bodyPr lIns="0" tIns="0" rIns="0" bIns="0" anchor="ctr"/>
          <a:lstStyle/>
          <a:p>
            <a:pPr algn="ctr"/>
            <a:r>
              <a:rPr lang="en-US" sz="3200">
                <a:latin typeface="Arial"/>
              </a:rPr>
              <a:t>1. What do I really need?</a:t>
            </a:r>
            <a:endParaRPr/>
          </a:p>
          <a:p>
            <a:pPr algn="ctr"/>
            <a:r>
              <a:rPr lang="en-US" sz="3200">
                <a:latin typeface="Arial"/>
              </a:rPr>
              <a:t>2. What will the funder consider a “success?”
3. What are they explicity including/excluding?
4. Do I have “grant goggles” on? </a:t>
            </a:r>
            <a:endParaRPr/>
          </a:p>
        </p:txBody>
      </p:sp>
      <p:pic>
        <p:nvPicPr>
          <p:cNvPr id="92" name="Picture 91"/>
          <p:cNvPicPr/>
          <p:nvPr/>
        </p:nvPicPr>
        <p:blipFill>
          <a:blip r:embed="rId2" cstate="print"/>
          <a:stretch>
            <a:fillRect/>
          </a:stretch>
        </p:blipFill>
        <p:spPr>
          <a:xfrm>
            <a:off x="1828800" y="1703520"/>
            <a:ext cx="6095520" cy="38743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Making Them Look Good</a:t>
            </a:r>
            <a:endParaRPr/>
          </a:p>
        </p:txBody>
      </p:sp>
      <p:pic>
        <p:nvPicPr>
          <p:cNvPr id="94" name="Picture 93"/>
          <p:cNvPicPr/>
          <p:nvPr/>
        </p:nvPicPr>
        <p:blipFill>
          <a:blip r:embed="rId2" cstate="print"/>
          <a:stretch>
            <a:fillRect/>
          </a:stretch>
        </p:blipFill>
        <p:spPr>
          <a:xfrm>
            <a:off x="320760" y="1828800"/>
            <a:ext cx="4525560" cy="3888360"/>
          </a:xfrm>
          <a:prstGeom prst="rect">
            <a:avLst/>
          </a:prstGeom>
          <a:ln>
            <a:noFill/>
          </a:ln>
        </p:spPr>
      </p:pic>
      <p:sp>
        <p:nvSpPr>
          <p:cNvPr id="95" name="TextShape 2"/>
          <p:cNvSpPr txBox="1"/>
          <p:nvPr/>
        </p:nvSpPr>
        <p:spPr>
          <a:xfrm>
            <a:off x="5152680" y="1823760"/>
            <a:ext cx="4426920" cy="2091240"/>
          </a:xfrm>
          <a:prstGeom prst="rect">
            <a:avLst/>
          </a:prstGeom>
        </p:spPr>
        <p:txBody>
          <a:bodyPr lIns="0" tIns="0" rIns="0" bIns="0"/>
          <a:lstStyle/>
          <a:p>
            <a:pPr>
              <a:buSzPct val="45000"/>
            </a:pPr>
            <a:r>
              <a:rPr lang="en-US" sz="3470" dirty="0" smtClean="0">
                <a:latin typeface="Arial"/>
              </a:rPr>
              <a:t>-Bring </a:t>
            </a:r>
            <a:r>
              <a:rPr lang="en-US" sz="3470" dirty="0">
                <a:latin typeface="Arial"/>
              </a:rPr>
              <a:t>out their best features in your application</a:t>
            </a:r>
            <a:endParaRPr dirty="0"/>
          </a:p>
        </p:txBody>
      </p:sp>
      <p:sp>
        <p:nvSpPr>
          <p:cNvPr id="96" name="TextShape 3"/>
          <p:cNvSpPr txBox="1"/>
          <p:nvPr/>
        </p:nvSpPr>
        <p:spPr>
          <a:xfrm>
            <a:off x="5152680" y="4114080"/>
            <a:ext cx="4426920" cy="2091240"/>
          </a:xfrm>
          <a:prstGeom prst="rect">
            <a:avLst/>
          </a:prstGeom>
        </p:spPr>
        <p:txBody>
          <a:bodyPr lIns="0" tIns="0" rIns="0" bIns="0"/>
          <a:lstStyle/>
          <a:p>
            <a:pPr>
              <a:buSzPct val="45000"/>
            </a:pPr>
            <a:r>
              <a:rPr lang="en-US" sz="3470" dirty="0" smtClean="0">
                <a:latin typeface="Arial"/>
              </a:rPr>
              <a:t>-Help </a:t>
            </a:r>
            <a:r>
              <a:rPr lang="en-US" sz="3470" dirty="0">
                <a:latin typeface="Arial"/>
              </a:rPr>
              <a:t>them see the “after”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Group Prompt #1</a:t>
            </a:r>
            <a:endParaRPr/>
          </a:p>
        </p:txBody>
      </p:sp>
      <p:sp>
        <p:nvSpPr>
          <p:cNvPr id="98" name="TextShape 2"/>
          <p:cNvSpPr txBox="1"/>
          <p:nvPr/>
        </p:nvSpPr>
        <p:spPr>
          <a:xfrm>
            <a:off x="548640" y="2011680"/>
            <a:ext cx="8961120" cy="4295520"/>
          </a:xfrm>
          <a:prstGeom prst="rect">
            <a:avLst/>
          </a:prstGeom>
        </p:spPr>
        <p:txBody>
          <a:bodyPr lIns="90000" tIns="45000" rIns="90000" bIns="45000"/>
          <a:lstStyle/>
          <a:p>
            <a:r>
              <a:rPr lang="en-US" sz="2200" b="1">
                <a:latin typeface="Arial"/>
              </a:rPr>
              <a:t>What is this funder looking for in a recipient?</a:t>
            </a:r>
            <a:endParaRPr/>
          </a:p>
          <a:p>
            <a:endParaRPr/>
          </a:p>
          <a:p>
            <a:r>
              <a:rPr lang="en-US" sz="2200">
                <a:latin typeface="Arial"/>
              </a:rPr>
              <a:t>“(Funder) has an overarching priority to support research that contributes to school readiness and improved academic achievement for all students and particularly for those whose education prospects are hindered by inadequate education services and conditions associated with poverty, race/ethnicity, limited English proficiency, disability, and family circumstance. Please read (recommended document) for background information.”</a:t>
            </a:r>
            <a:endParaRPr/>
          </a:p>
          <a:p>
            <a:endParaRPr/>
          </a:p>
          <a:p>
            <a:endParaRPr/>
          </a:p>
          <a:p>
            <a:endParaRPr/>
          </a:p>
          <a:p>
            <a:r>
              <a:rPr lang="en-US" sz="2200" b="1">
                <a:latin typeface="Arial"/>
              </a:rPr>
              <a:t>What should you highlight in an application to this funder to make your request more appealing?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9" name="TextShape 1"/>
          <p:cNvSpPr txBox="1"/>
          <p:nvPr/>
        </p:nvSpPr>
        <p:spPr>
          <a:xfrm>
            <a:off x="504000" y="1737360"/>
            <a:ext cx="6811200" cy="4337640"/>
          </a:xfrm>
          <a:prstGeom prst="rect">
            <a:avLst/>
          </a:prstGeom>
          <a:solidFill>
            <a:schemeClr val="bg2">
              <a:alpha val="50000"/>
            </a:schemeClr>
          </a:solidFill>
        </p:spPr>
        <p:txBody>
          <a:bodyPr lIns="0" tIns="0" rIns="0" bIns="0" anchor="ctr"/>
          <a:lstStyle/>
          <a:p>
            <a:pPr algn="ctr"/>
            <a:r>
              <a:rPr lang="en-US" sz="6000" b="1" dirty="0">
                <a:solidFill>
                  <a:srgbClr val="000000"/>
                </a:solidFill>
                <a:latin typeface="Arial"/>
              </a:rPr>
              <a:t>Preparing Your Draft:
The 3 O's</a:t>
            </a:r>
            <a:endParaRPr dirty="0"/>
          </a:p>
        </p:txBody>
      </p:sp>
      <p:sp>
        <p:nvSpPr>
          <p:cNvPr id="100" name="TextShape 2"/>
          <p:cNvSpPr txBox="1"/>
          <p:nvPr/>
        </p:nvSpPr>
        <p:spPr>
          <a:xfrm>
            <a:off x="365760" y="369360"/>
            <a:ext cx="4799880" cy="546120"/>
          </a:xfrm>
          <a:prstGeom prst="rect">
            <a:avLst/>
          </a:prstGeom>
        </p:spPr>
        <p:txBody>
          <a:bodyPr lIns="90000" tIns="45000" rIns="90000" bIns="45000"/>
          <a:lstStyle/>
          <a:p>
            <a:r>
              <a:rPr lang="en-US" sz="3200">
                <a:solidFill>
                  <a:srgbClr val="FFFFFF"/>
                </a:solidFill>
                <a:latin typeface="Arial"/>
              </a:rPr>
              <a:t>FUNDamentals, Part Two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1" name="TextShape 1"/>
          <p:cNvSpPr txBox="1"/>
          <p:nvPr/>
        </p:nvSpPr>
        <p:spPr>
          <a:xfrm>
            <a:off x="504000" y="288000"/>
            <a:ext cx="7020000" cy="1248120"/>
          </a:xfrm>
          <a:prstGeom prst="rect">
            <a:avLst/>
          </a:prstGeom>
        </p:spPr>
        <p:txBody>
          <a:bodyPr lIns="0" tIns="0" rIns="0" bIns="0" anchor="ctr"/>
          <a:lstStyle/>
          <a:p>
            <a:r>
              <a:rPr lang="en-US" sz="4480">
                <a:solidFill>
                  <a:srgbClr val="FFFFFF"/>
                </a:solidFill>
                <a:latin typeface="Arial"/>
              </a:rPr>
              <a:t>What are the 3 O's?</a:t>
            </a:r>
            <a:endParaRPr/>
          </a:p>
        </p:txBody>
      </p:sp>
      <p:sp>
        <p:nvSpPr>
          <p:cNvPr id="102" name="TextShape 2"/>
          <p:cNvSpPr txBox="1"/>
          <p:nvPr/>
        </p:nvSpPr>
        <p:spPr>
          <a:xfrm>
            <a:off x="254880" y="1645920"/>
            <a:ext cx="8980560" cy="4297680"/>
          </a:xfrm>
          <a:prstGeom prst="rect">
            <a:avLst/>
          </a:prstGeom>
          <a:solidFill>
            <a:schemeClr val="bg1">
              <a:alpha val="57000"/>
            </a:schemeClr>
          </a:solidFill>
        </p:spPr>
        <p:txBody>
          <a:bodyPr lIns="0" tIns="0" rIns="0" bIns="0" anchor="ctr"/>
          <a:lstStyle/>
          <a:p>
            <a:r>
              <a:rPr lang="en-US" sz="4800" b="1" dirty="0">
                <a:solidFill>
                  <a:srgbClr val="6666FF"/>
                </a:solidFill>
                <a:latin typeface="Arial"/>
              </a:rPr>
              <a:t>1. Organize</a:t>
            </a:r>
            <a:endParaRPr dirty="0"/>
          </a:p>
          <a:p>
            <a:endParaRPr dirty="0"/>
          </a:p>
          <a:p>
            <a:r>
              <a:rPr lang="en-US" sz="4800" b="1" dirty="0">
                <a:solidFill>
                  <a:srgbClr val="00CC33"/>
                </a:solidFill>
                <a:latin typeface="Arial"/>
              </a:rPr>
              <a:t>2. State the Obvious</a:t>
            </a:r>
            <a:endParaRPr dirty="0"/>
          </a:p>
          <a:p>
            <a:endParaRPr dirty="0"/>
          </a:p>
          <a:p>
            <a:r>
              <a:rPr lang="en-US" sz="4800" b="1" dirty="0">
                <a:solidFill>
                  <a:srgbClr val="CC00CC"/>
                </a:solidFill>
                <a:latin typeface="Arial"/>
              </a:rPr>
              <a:t>3. </a:t>
            </a:r>
            <a:r>
              <a:rPr lang="en-US" sz="4800" b="1" dirty="0" err="1">
                <a:solidFill>
                  <a:srgbClr val="CC00CC"/>
                </a:solidFill>
                <a:latin typeface="Arial"/>
              </a:rPr>
              <a:t>Overcommunicate</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1251</Words>
  <Application>Microsoft Macintosh PowerPoint</Application>
  <PresentationFormat>Custom</PresentationFormat>
  <Paragraphs>133</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Williams</dc:creator>
  <cp:lastModifiedBy>Ashley Walker</cp:lastModifiedBy>
  <cp:revision>1</cp:revision>
  <dcterms:modified xsi:type="dcterms:W3CDTF">2019-06-10T12:22:46Z</dcterms:modified>
</cp:coreProperties>
</file>